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65" r:id="rId4"/>
    <p:sldId id="270" r:id="rId5"/>
    <p:sldId id="275" r:id="rId6"/>
    <p:sldId id="274" r:id="rId7"/>
    <p:sldId id="276" r:id="rId8"/>
    <p:sldId id="277" r:id="rId9"/>
    <p:sldId id="278" r:id="rId10"/>
    <p:sldId id="279" r:id="rId11"/>
    <p:sldId id="280" r:id="rId12"/>
    <p:sldId id="281" r:id="rId13"/>
    <p:sldId id="268" r:id="rId14"/>
    <p:sldId id="282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ilisateur" initials="u" lastIdx="1" clrIdx="0">
    <p:extLst>
      <p:ext uri="{19B8F6BF-5375-455C-9EA6-DF929625EA0E}">
        <p15:presenceInfo xmlns:p15="http://schemas.microsoft.com/office/powerpoint/2012/main" userId="utilisateu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8FF"/>
    <a:srgbClr val="381A0A"/>
    <a:srgbClr val="FFFFFF"/>
    <a:srgbClr val="505356"/>
    <a:srgbClr val="626365"/>
    <a:srgbClr val="FFF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220" autoAdjust="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FCA4E-8BB2-4756-891A-B57A11B5E464}" type="datetimeFigureOut">
              <a:rPr lang="fr-FR" smtClean="0"/>
              <a:t>01/04/2020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1C4FF-BA7D-4866-AF2B-17F6C06C20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629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D14972-04C2-449C-83B1-8C9436E45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654C71D-A0E3-4485-8F92-FC330723B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8AB38D-41DB-4FFF-B1CB-4D3B602F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0B7C-8D64-4B67-8BA5-B77F6ECC3B85}" type="datetime1">
              <a:rPr lang="fr-FR" smtClean="0"/>
              <a:t>01/04/2020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969D43-5497-4C6D-9827-5455D4C9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400D32-08B3-4074-AF3E-E12910423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411ED6-BDE6-4DE0-8E34-5C65631DF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1C4ABF-C35D-4608-9B2B-E0EBB25AD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FACCB1-B58E-4C09-8AC3-982FA282C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37769-E6CE-496C-B0A0-41633796B7F1}" type="datetime1">
              <a:rPr lang="fr-FR" smtClean="0"/>
              <a:t>01/04/2020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57DF1A-2B0D-446D-94DD-B16BD53D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2F7577-0B4B-44A5-83BF-8B513F618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61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85830-4B0B-44FB-8449-582DF12D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AF58D5-1848-412F-AB77-623547701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E37C4A-7C29-4645-B603-ECFB658E2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08E6-D41F-444B-A897-DC14C6908CA2}" type="datetime1">
              <a:rPr lang="fr-FR" smtClean="0"/>
              <a:t>01/04/2020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CA8ADB-C0A8-46F9-8A53-72EF3E7F2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F25D47-2AEA-4C68-B48D-DDE7FF5F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5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2CD454-C6A1-418E-8D29-4AA27018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8D301F-96C1-4CC4-8292-C25F9F1590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0B6C5B-E1AC-4ADA-B946-3A37EBC276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217C6F-B985-462C-AC6A-8020B8923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E345-A394-4190-A79D-E30C34323C82}" type="datetime1">
              <a:rPr lang="fr-FR" smtClean="0"/>
              <a:t>01/04/2020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1D64E2-F9E9-4F40-9FA9-2C10C690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C8C748-747A-4777-8B4A-37FA01CEA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65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DFA997-3EAA-4DC9-A536-F91664AFB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BAB084-D980-4CE7-8E27-5F51310E1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03946-1B1A-4D1B-9915-FF63CACFE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DA47346-11B6-49A3-8696-459ABFE46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9011B92-D2D9-402E-A841-A1472DE8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D54C12B-B4C5-4145-BED2-4B334324A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5C66-1358-41A3-9AD4-1C2FF7F26D86}" type="datetime1">
              <a:rPr lang="fr-FR" smtClean="0"/>
              <a:t>01/04/2020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4B8622C-8D1B-4980-9E52-0B8486076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73E1856-A2C0-4375-B252-4EB432CD2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00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B6F50D-E0AB-46E7-9B5D-E6CE94B4F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317C1F-3660-4BF0-B895-4AF14BD7A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FD2B-1E82-4BB9-8B23-D338E6CA3C75}" type="datetime1">
              <a:rPr lang="fr-FR" smtClean="0"/>
              <a:t>01/04/2020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C9F570F-2067-433B-98EC-D9EE6D12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DFBB41F-2B10-4E98-8E51-B39151FB0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59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02F297-5491-41D8-868A-F7FE0B481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0CE07-4E1F-4AF9-8547-D21A7F6AD71F}" type="datetime1">
              <a:rPr lang="fr-FR" smtClean="0"/>
              <a:t>01/04/2020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8E402B9-9B9B-4F2A-95F4-A3128A330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70230B-379C-4BFF-8EE2-8969E841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24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52BE6-042E-4399-AD7B-32008A535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13D03A-4019-40AF-8A84-1847F43E6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7D89C9-1DFF-4771-B7E2-85FF5A92D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E43F328-D830-4430-8B42-D9E98D9B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968C-89FD-4F07-AC4F-382636BD9DBB}" type="datetime1">
              <a:rPr lang="fr-FR" smtClean="0"/>
              <a:t>01/04/2020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97824F-28A6-450D-917A-4E348936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CB0B90-99B1-4462-9046-DE468D76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61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5A9D25-8A87-4C1A-8FD2-A7580D7DE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78BFA08-2DCE-4FA4-807E-536ABFDDC4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EE33A8-E908-4773-AFA9-DD66C79BB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362E37-8CAB-4F70-B3E7-354A8E168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BA46-54B7-405A-8D78-0D00331BDF73}" type="datetime1">
              <a:rPr lang="fr-FR" smtClean="0"/>
              <a:t>01/04/2020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433E3B-795F-40C6-B906-7E4FDDBC2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AF717-DBF0-4486-8955-39A25867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23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BAFB5-C8B3-4B4A-AE6E-D27E0E859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746126-E099-40B9-83F1-A504156CDA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05C928-65FD-4C79-BD33-557DDC5D0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3D46-33E1-4763-A6BF-C1477DA5BC5A}" type="datetime1">
              <a:rPr lang="fr-FR" smtClean="0"/>
              <a:t>01/04/2020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8FAF79-AB1E-48CD-8652-947452D8D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793656-1FA2-484F-9DFE-3B3538B92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365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CCA0D60-9566-4045-B3D7-FA72E6F86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9BB038-BBC5-479F-9D07-1E32D5556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F454B3-F472-4677-8000-8F9274EC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711D9-0190-4EC2-B32C-28E00EFBA4EA}" type="datetime1">
              <a:rPr lang="fr-FR" smtClean="0"/>
              <a:t>01/04/2020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B04DCA-C940-4247-8329-989EF92FC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1C510F-4F2E-47D0-978A-23D7213BE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696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5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88B32C9-8234-4F9C-9591-1B2B3378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75A049-134E-40D1-B6DA-A4E5467BB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992A21-126D-4FE6-AFF0-BA7723001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7FF2D-8C67-4118-AC89-E9810D3113C6}" type="datetime1">
              <a:rPr lang="fr-FR" smtClean="0"/>
              <a:t>01/04/2020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CE9D24-871D-43A9-9E1B-0A595A299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6261F5-8FD2-4543-AF92-4D64494B9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2796D-F1AF-43E0-861D-D5BAFD889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23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B40E075-30AB-41D6-BFDD-B25C4985C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4101"/>
            <a:ext cx="4202870" cy="2878523"/>
          </a:xfrm>
          <a:custGeom>
            <a:avLst/>
            <a:gdLst>
              <a:gd name="connsiteX0" fmla="*/ 4202870 w 4202870"/>
              <a:gd name="connsiteY0" fmla="*/ 2878523 h 2878523"/>
              <a:gd name="connsiteX1" fmla="*/ 0 w 4202870"/>
              <a:gd name="connsiteY1" fmla="*/ 2878523 h 2878523"/>
              <a:gd name="connsiteX2" fmla="*/ 2878523 w 4202870"/>
              <a:gd name="connsiteY2" fmla="*/ 0 h 2878523"/>
              <a:gd name="connsiteX3" fmla="*/ 4202870 w 4202870"/>
              <a:gd name="connsiteY3" fmla="*/ 1324347 h 28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2870" h="2878523">
                <a:moveTo>
                  <a:pt x="4202870" y="2878523"/>
                </a:moveTo>
                <a:lnTo>
                  <a:pt x="0" y="2878523"/>
                </a:lnTo>
                <a:lnTo>
                  <a:pt x="2878523" y="0"/>
                </a:lnTo>
                <a:lnTo>
                  <a:pt x="4202870" y="1324347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1D5DFC5-85CD-4DB0-9549-D5AA3A1FD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1481849" y="4022486"/>
            <a:ext cx="3655570" cy="2646427"/>
          </a:xfrm>
          <a:custGeom>
            <a:avLst/>
            <a:gdLst>
              <a:gd name="connsiteX0" fmla="*/ 0 w 2736866"/>
              <a:gd name="connsiteY0" fmla="*/ 0 h 1981337"/>
              <a:gd name="connsiteX1" fmla="*/ 2736866 w 2736866"/>
              <a:gd name="connsiteY1" fmla="*/ 0 h 1981337"/>
              <a:gd name="connsiteX2" fmla="*/ 2736866 w 2736866"/>
              <a:gd name="connsiteY2" fmla="*/ 1225808 h 1981337"/>
              <a:gd name="connsiteX3" fmla="*/ 1981337 w 2736866"/>
              <a:gd name="connsiteY3" fmla="*/ 1981337 h 198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6866" h="1981337">
                <a:moveTo>
                  <a:pt x="0" y="0"/>
                </a:moveTo>
                <a:lnTo>
                  <a:pt x="2736866" y="0"/>
                </a:lnTo>
                <a:lnTo>
                  <a:pt x="2736866" y="1225808"/>
                </a:lnTo>
                <a:lnTo>
                  <a:pt x="1981337" y="198133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9F2DF91-4956-4FED-AAF9-98B74CFED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082775" y="4721406"/>
            <a:ext cx="3124834" cy="3124834"/>
          </a:xfrm>
          <a:custGeom>
            <a:avLst/>
            <a:gdLst>
              <a:gd name="connsiteX0" fmla="*/ 0 w 4070846"/>
              <a:gd name="connsiteY0" fmla="*/ 0 h 4070846"/>
              <a:gd name="connsiteX1" fmla="*/ 4070846 w 4070846"/>
              <a:gd name="connsiteY1" fmla="*/ 0 h 4070846"/>
              <a:gd name="connsiteX2" fmla="*/ 4070846 w 4070846"/>
              <a:gd name="connsiteY2" fmla="*/ 1063476 h 4070846"/>
              <a:gd name="connsiteX3" fmla="*/ 1063476 w 4070846"/>
              <a:gd name="connsiteY3" fmla="*/ 4070846 h 4070846"/>
              <a:gd name="connsiteX4" fmla="*/ 0 w 4070846"/>
              <a:gd name="connsiteY4" fmla="*/ 4070846 h 407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846" h="4070846">
                <a:moveTo>
                  <a:pt x="0" y="0"/>
                </a:moveTo>
                <a:lnTo>
                  <a:pt x="4070846" y="0"/>
                </a:lnTo>
                <a:lnTo>
                  <a:pt x="4070846" y="1063476"/>
                </a:lnTo>
                <a:lnTo>
                  <a:pt x="1063476" y="4070846"/>
                </a:lnTo>
                <a:lnTo>
                  <a:pt x="0" y="4070846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317FA41-DFFF-4E14-B0E1-F1171106C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763614" y="2441510"/>
            <a:ext cx="4947321" cy="4462142"/>
          </a:xfrm>
          <a:custGeom>
            <a:avLst/>
            <a:gdLst>
              <a:gd name="connsiteX0" fmla="*/ 0 w 4947321"/>
              <a:gd name="connsiteY0" fmla="*/ 0 h 4462142"/>
              <a:gd name="connsiteX1" fmla="*/ 0 w 4947321"/>
              <a:gd name="connsiteY1" fmla="*/ 1115211 h 4462142"/>
              <a:gd name="connsiteX2" fmla="*/ 3346931 w 4947321"/>
              <a:gd name="connsiteY2" fmla="*/ 4462142 h 4462142"/>
              <a:gd name="connsiteX3" fmla="*/ 4947321 w 4947321"/>
              <a:gd name="connsiteY3" fmla="*/ 2861751 h 4462142"/>
              <a:gd name="connsiteX4" fmla="*/ 4947321 w 4947321"/>
              <a:gd name="connsiteY4" fmla="*/ 0 h 446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7321" h="4462142">
                <a:moveTo>
                  <a:pt x="0" y="0"/>
                </a:moveTo>
                <a:lnTo>
                  <a:pt x="0" y="1115211"/>
                </a:lnTo>
                <a:lnTo>
                  <a:pt x="3346931" y="4462142"/>
                </a:lnTo>
                <a:lnTo>
                  <a:pt x="4947321" y="2861751"/>
                </a:lnTo>
                <a:lnTo>
                  <a:pt x="4947321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 descr="Une image contenant personne, femme, homme, eau&#10;&#10;Description générée automatiquement">
            <a:extLst>
              <a:ext uri="{FF2B5EF4-FFF2-40B4-BE49-F238E27FC236}">
                <a16:creationId xmlns:a16="http://schemas.microsoft.com/office/drawing/2014/main" id="{DDE0B9ED-E753-4FD4-9F6C-A30C5E4D8D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75" b="3"/>
          <a:stretch/>
        </p:blipFill>
        <p:spPr>
          <a:xfrm>
            <a:off x="1327032" y="1"/>
            <a:ext cx="4768968" cy="3429243"/>
          </a:xfrm>
          <a:custGeom>
            <a:avLst/>
            <a:gdLst/>
            <a:ahLst/>
            <a:cxnLst/>
            <a:rect l="l" t="t" r="r" b="b"/>
            <a:pathLst>
              <a:path w="4768968" h="3429243">
                <a:moveTo>
                  <a:pt x="1044759" y="0"/>
                </a:moveTo>
                <a:lnTo>
                  <a:pt x="3724209" y="0"/>
                </a:lnTo>
                <a:lnTo>
                  <a:pt x="4768968" y="1044760"/>
                </a:lnTo>
                <a:lnTo>
                  <a:pt x="2384484" y="3429243"/>
                </a:lnTo>
                <a:lnTo>
                  <a:pt x="0" y="1044760"/>
                </a:lnTo>
                <a:close/>
              </a:path>
            </a:pathLst>
          </a:cu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899863-9C9A-460E-B4C8-7394E28A8FFD}"/>
              </a:ext>
            </a:extLst>
          </p:cNvPr>
          <p:cNvSpPr/>
          <p:nvPr/>
        </p:nvSpPr>
        <p:spPr>
          <a:xfrm>
            <a:off x="3845591" y="3300898"/>
            <a:ext cx="4500817" cy="13457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 kern="1200" dirty="0">
                <a:solidFill>
                  <a:srgbClr val="080808"/>
                </a:solidFill>
                <a:latin typeface="Helvetica" panose="020B0500000000000000" pitchFamily="2" charset="0"/>
                <a:ea typeface="+mj-ea"/>
                <a:cs typeface="+mj-cs"/>
              </a:rPr>
              <a:t>Appel à projet </a:t>
            </a:r>
            <a:r>
              <a:rPr lang="en-US" sz="9600" b="1" i="1" kern="1200" dirty="0">
                <a:solidFill>
                  <a:srgbClr val="080808"/>
                </a:solidFill>
                <a:latin typeface="Helvetica" panose="020B0500000000000000" pitchFamily="2" charset="0"/>
                <a:ea typeface="+mj-ea"/>
                <a:cs typeface="+mj-cs"/>
              </a:rPr>
              <a:t>Med</a:t>
            </a:r>
            <a:r>
              <a:rPr lang="en-US" sz="9600" b="1" i="1" kern="1200" dirty="0">
                <a:solidFill>
                  <a:srgbClr val="00E8FF"/>
                </a:solidFill>
                <a:latin typeface="Helvetica" panose="020B0500000000000000" pitchFamily="2" charset="0"/>
                <a:ea typeface="+mj-ea"/>
                <a:cs typeface="+mj-cs"/>
              </a:rPr>
              <a:t>4</a:t>
            </a:r>
            <a:r>
              <a:rPr lang="en-US" sz="9600" b="1" i="1" kern="1200" dirty="0">
                <a:solidFill>
                  <a:srgbClr val="080808"/>
                </a:solidFill>
                <a:latin typeface="Helvetica" panose="020B0500000000000000" pitchFamily="2" charset="0"/>
                <a:ea typeface="+mj-ea"/>
                <a:cs typeface="+mj-cs"/>
              </a:rPr>
              <a:t>Age</a:t>
            </a:r>
            <a:endParaRPr lang="en-US" sz="9600" kern="1200" dirty="0">
              <a:solidFill>
                <a:srgbClr val="080808"/>
              </a:solidFill>
              <a:latin typeface="Helvetica" panose="020B0500000000000000" pitchFamily="2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b="1" kern="1200" dirty="0">
                <a:solidFill>
                  <a:srgbClr val="080808"/>
                </a:solidFill>
                <a:latin typeface="Helvetica" panose="020B0500000000000000" pitchFamily="2" charset="0"/>
                <a:ea typeface="+mj-ea"/>
                <a:cs typeface="+mj-cs"/>
              </a:rPr>
              <a:t> </a:t>
            </a:r>
            <a:endParaRPr lang="en-US" sz="6400" kern="1200" dirty="0">
              <a:solidFill>
                <a:srgbClr val="080808"/>
              </a:solidFill>
              <a:latin typeface="Helvetica" panose="020B0500000000000000" pitchFamily="2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kern="1200" dirty="0">
                <a:solidFill>
                  <a:srgbClr val="080808"/>
                </a:solidFill>
                <a:latin typeface="Helvetica" panose="020B0500000000000000" pitchFamily="2" charset="0"/>
                <a:ea typeface="+mj-ea"/>
                <a:cs typeface="+mj-cs"/>
              </a:rPr>
              <a:t>Dossier de candidature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dirty="0">
                <a:solidFill>
                  <a:srgbClr val="080808"/>
                </a:solidFill>
                <a:latin typeface="Helvetica" panose="020B0500000000000000" pitchFamily="2" charset="0"/>
                <a:ea typeface="+mj-ea"/>
                <a:cs typeface="+mj-cs"/>
              </a:rPr>
              <a:t>Justifications et</a:t>
            </a:r>
            <a:r>
              <a:rPr lang="en-US" sz="6400" kern="1200" dirty="0">
                <a:solidFill>
                  <a:srgbClr val="080808"/>
                </a:solidFill>
                <a:latin typeface="Helvetica" panose="020B0500000000000000" pitchFamily="2" charset="0"/>
                <a:ea typeface="+mj-ea"/>
                <a:cs typeface="+mj-cs"/>
              </a:rPr>
              <a:t> preuves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400" dirty="0">
              <a:solidFill>
                <a:srgbClr val="080808"/>
              </a:solidFill>
              <a:latin typeface="Helvetica" panose="020B0500000000000000" pitchFamily="2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400" kern="1200" dirty="0">
              <a:solidFill>
                <a:srgbClr val="080808"/>
              </a:solidFill>
              <a:latin typeface="Helvetica" panose="020B0500000000000000" pitchFamily="2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7200" kern="1200" dirty="0">
              <a:solidFill>
                <a:srgbClr val="080808"/>
              </a:solidFill>
              <a:latin typeface="Helvetica" panose="020B0500000000000000" pitchFamily="2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kern="1200" dirty="0">
                <a:solidFill>
                  <a:srgbClr val="080808"/>
                </a:solidFill>
                <a:latin typeface="Helvetica" panose="020B0500000000000000" pitchFamily="2" charset="0"/>
                <a:ea typeface="+mj-ea"/>
                <a:cs typeface="+mj-cs"/>
              </a:rPr>
              <a:t>Edition 2020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 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 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D203FA-9405-4E71-9D22-0D9ED95C7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1847323" y="1610940"/>
            <a:ext cx="723574" cy="72357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8BCFE63D-7F4C-4F6C-8D4D-FD920BC6EF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747" y="4154248"/>
            <a:ext cx="2593901" cy="74289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4EE83D3-5030-4027-B219-E9BA9FF760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804" y="620328"/>
            <a:ext cx="1639814" cy="12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07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0">
            <a:extLst>
              <a:ext uri="{FF2B5EF4-FFF2-40B4-BE49-F238E27FC236}">
                <a16:creationId xmlns:a16="http://schemas.microsoft.com/office/drawing/2014/main" id="{1EBADBCA-DA20-4279-93C6-011DEF18A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53" t="3964" b="3964"/>
          <a:stretch>
            <a:fillRect/>
          </a:stretch>
        </p:blipFill>
        <p:spPr>
          <a:xfrm>
            <a:off x="0" y="1"/>
            <a:ext cx="7554138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F0D18E-FA25-4B3A-9219-BEA710862C13}"/>
              </a:ext>
            </a:extLst>
          </p:cNvPr>
          <p:cNvSpPr txBox="1"/>
          <p:nvPr/>
        </p:nvSpPr>
        <p:spPr>
          <a:xfrm>
            <a:off x="664845" y="1102300"/>
            <a:ext cx="3855720" cy="4371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rgbClr val="381A0A"/>
                </a:solidFill>
                <a:latin typeface="+mj-lt"/>
                <a:ea typeface="+mj-ea"/>
                <a:cs typeface="+mj-cs"/>
              </a:rPr>
              <a:t>Objectif du document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35DC46-5663-471D-AADB-81E00E65B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0850" y="0"/>
            <a:ext cx="539115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6EFC22-581E-4B6A-B487-6385ECD29FCE}"/>
              </a:ext>
            </a:extLst>
          </p:cNvPr>
          <p:cNvSpPr/>
          <p:nvPr/>
        </p:nvSpPr>
        <p:spPr>
          <a:xfrm>
            <a:off x="6096000" y="235517"/>
            <a:ext cx="5650808" cy="5630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900" dirty="0">
              <a:solidFill>
                <a:srgbClr val="00000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fr-FR" dirty="0">
                <a:solidFill>
                  <a:srgbClr val="381A0A"/>
                </a:solidFill>
              </a:rPr>
              <a:t>Le document « Justifications et Preuves» a pour objectif de compléter le dossier de candidature et de permettre au candidat d’apporter :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381A0A"/>
                </a:solidFill>
              </a:rPr>
              <a:t>Un maximum d’arguments </a:t>
            </a:r>
            <a:r>
              <a:rPr lang="fr-FR" dirty="0">
                <a:solidFill>
                  <a:srgbClr val="381A0A"/>
                </a:solidFill>
              </a:rPr>
              <a:t>tangibles,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381A0A"/>
                </a:solidFill>
              </a:rPr>
              <a:t>La démonstration </a:t>
            </a:r>
            <a:r>
              <a:rPr lang="fr-FR" dirty="0">
                <a:solidFill>
                  <a:srgbClr val="381A0A"/>
                </a:solidFill>
              </a:rPr>
              <a:t>des hypothèses présentées,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381A0A"/>
                </a:solidFill>
              </a:rPr>
              <a:t>Les illustrations et autres éléments </a:t>
            </a:r>
            <a:r>
              <a:rPr lang="fr-FR" dirty="0">
                <a:solidFill>
                  <a:srgbClr val="381A0A"/>
                </a:solidFill>
              </a:rPr>
              <a:t>nécessaires à la compréhension du projet.</a:t>
            </a:r>
          </a:p>
          <a:p>
            <a:pPr algn="just">
              <a:spcAft>
                <a:spcPts val="1200"/>
              </a:spcAft>
            </a:pPr>
            <a:r>
              <a:rPr lang="fr-FR" dirty="0">
                <a:solidFill>
                  <a:srgbClr val="381A0A"/>
                </a:solidFill>
              </a:rPr>
              <a:t>Le jury appréciera les éléments de preuves sur l’usage, l’impact de la solution, le caractère innovant, la concurrence, la faisabilité du projet et le potentiel commercial de la solution.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900" dirty="0">
              <a:solidFill>
                <a:srgbClr val="000000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5930" y="6223702"/>
            <a:ext cx="570728" cy="3140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3C2796D-F1AF-43E0-861D-D5BAFD8897FC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rgbClr val="898989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162228-67B5-482F-AAB9-09974EB7FDCF}"/>
              </a:ext>
            </a:extLst>
          </p:cNvPr>
          <p:cNvGrpSpPr/>
          <p:nvPr/>
        </p:nvGrpSpPr>
        <p:grpSpPr>
          <a:xfrm>
            <a:off x="7332610" y="5310014"/>
            <a:ext cx="3177587" cy="791265"/>
            <a:chOff x="6936752" y="5855401"/>
            <a:chExt cx="3177587" cy="79126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85DE6F3-3F83-4378-ACAF-63BBBA39D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6752" y="6065238"/>
              <a:ext cx="2030115" cy="58142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8DB1011-9ECE-4792-9EFB-B90DF649F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1425" y="5855401"/>
              <a:ext cx="1022914" cy="791265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39C74F6-A800-4E50-A950-614F7A075E43}"/>
              </a:ext>
            </a:extLst>
          </p:cNvPr>
          <p:cNvSpPr/>
          <p:nvPr/>
        </p:nvSpPr>
        <p:spPr>
          <a:xfrm>
            <a:off x="-5165" y="6533554"/>
            <a:ext cx="12191987" cy="230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3652842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6EFC22-581E-4B6A-B487-6385ECD29FCE}"/>
              </a:ext>
            </a:extLst>
          </p:cNvPr>
          <p:cNvSpPr/>
          <p:nvPr/>
        </p:nvSpPr>
        <p:spPr>
          <a:xfrm>
            <a:off x="716692" y="1067693"/>
            <a:ext cx="5860433" cy="5071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100" dirty="0">
              <a:solidFill>
                <a:srgbClr val="000000"/>
              </a:solidFill>
            </a:endParaRPr>
          </a:p>
          <a:p>
            <a:pPr marL="514350" indent="-4572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900" dirty="0">
                <a:solidFill>
                  <a:srgbClr val="000000"/>
                </a:solidFill>
              </a:rPr>
              <a:t>Le ppt doit être fourni en version pdf</a:t>
            </a:r>
          </a:p>
          <a:p>
            <a:pPr marL="514350" indent="-4572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900" dirty="0">
                <a:solidFill>
                  <a:srgbClr val="000000"/>
                </a:solidFill>
              </a:rPr>
              <a:t>Les </a:t>
            </a:r>
            <a:r>
              <a:rPr lang="fr-FR" sz="2900" b="1" dirty="0">
                <a:solidFill>
                  <a:srgbClr val="000000"/>
                </a:solidFill>
              </a:rPr>
              <a:t>liens hypertextes ne sont pas acceptés,</a:t>
            </a:r>
            <a:r>
              <a:rPr lang="fr-FR" sz="2900" dirty="0">
                <a:solidFill>
                  <a:srgbClr val="000000"/>
                </a:solidFill>
              </a:rPr>
              <a:t> 1 ou 2 photos sont autorisées.</a:t>
            </a:r>
          </a:p>
          <a:p>
            <a:pPr marL="514350" indent="-4572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900" dirty="0">
                <a:solidFill>
                  <a:srgbClr val="000000"/>
                </a:solidFill>
              </a:rPr>
              <a:t>La taille de police minimale est de </a:t>
            </a:r>
            <a:r>
              <a:rPr lang="fr-FR" sz="2900" b="1" dirty="0">
                <a:solidFill>
                  <a:srgbClr val="000000"/>
                </a:solidFill>
              </a:rPr>
              <a:t>12 pt, police Arial.</a:t>
            </a:r>
          </a:p>
          <a:p>
            <a:pPr marL="514350" indent="-4572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900" b="1" dirty="0">
                <a:solidFill>
                  <a:srgbClr val="000000"/>
                </a:solidFill>
              </a:rPr>
              <a:t>Respecter le nombre de slides </a:t>
            </a:r>
            <a:r>
              <a:rPr lang="fr-FR" sz="2900" dirty="0">
                <a:solidFill>
                  <a:srgbClr val="000000"/>
                </a:solidFill>
              </a:rPr>
              <a:t>autorisé par question : le nombre est indiqué dans le cercle à droite de chaque slide.</a:t>
            </a:r>
          </a:p>
          <a:p>
            <a:pPr marL="514350" indent="-4572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900" dirty="0">
                <a:solidFill>
                  <a:srgbClr val="000000"/>
                </a:solidFill>
              </a:rPr>
              <a:t>Les indications en italique doivent être supprimées pour l’insertion du contenu du candidat.</a:t>
            </a:r>
          </a:p>
          <a:p>
            <a:pPr marL="514350" indent="-4572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900" dirty="0">
                <a:solidFill>
                  <a:srgbClr val="000000"/>
                </a:solidFill>
              </a:rPr>
              <a:t>Le candidat n’est pas tenu d’apporter tous les éléments mentionnés selon la nature de son projet. Ces éléments sont à titre indicatif à adapter en fonction de votre projet.</a:t>
            </a:r>
          </a:p>
          <a:p>
            <a:pPr marL="514350" indent="-4572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900" dirty="0">
                <a:solidFill>
                  <a:srgbClr val="000000"/>
                </a:solidFill>
              </a:rPr>
              <a:t>La mise en forme est libre outre les éléments mentionnés plus haut.</a:t>
            </a:r>
          </a:p>
          <a:p>
            <a:pPr marL="514350" indent="-4572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900" dirty="0">
                <a:solidFill>
                  <a:srgbClr val="000000"/>
                </a:solidFill>
              </a:rPr>
              <a:t>Le jury se réserve le droit de ne pas lire un dossier qui  serait trop long compte-tenu des consignes</a:t>
            </a:r>
          </a:p>
        </p:txBody>
      </p:sp>
      <p:sp>
        <p:nvSpPr>
          <p:cNvPr id="2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5930" y="6223702"/>
            <a:ext cx="570728" cy="3140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3C2796D-F1AF-43E0-861D-D5BAFD8897FC}" type="slidenum">
              <a:rPr lang="en-US" sz="11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100" dirty="0">
              <a:solidFill>
                <a:srgbClr val="89898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A75FE-EAAB-4514-8691-292143CDD720}"/>
              </a:ext>
            </a:extLst>
          </p:cNvPr>
          <p:cNvSpPr/>
          <p:nvPr/>
        </p:nvSpPr>
        <p:spPr>
          <a:xfrm>
            <a:off x="797809" y="324445"/>
            <a:ext cx="299203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381A0A"/>
                </a:solidFill>
              </a:rPr>
              <a:t>Import</a:t>
            </a:r>
            <a:r>
              <a:rPr lang="en-US" sz="2400" b="1" dirty="0">
                <a:solidFill>
                  <a:srgbClr val="00E8FF"/>
                </a:solidFill>
              </a:rPr>
              <a:t>a</a:t>
            </a:r>
            <a:r>
              <a:rPr lang="en-US" sz="2400" b="1" dirty="0">
                <a:solidFill>
                  <a:srgbClr val="381A0A"/>
                </a:solidFill>
              </a:rPr>
              <a:t>nt - </a:t>
            </a:r>
            <a:r>
              <a:rPr lang="en-US" sz="2400" b="1" i="1" dirty="0">
                <a:solidFill>
                  <a:srgbClr val="381A0A"/>
                </a:solidFill>
              </a:rPr>
              <a:t>Consignes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5455B73-A4A3-4820-B728-23593BE6D4FC}"/>
              </a:ext>
            </a:extLst>
          </p:cNvPr>
          <p:cNvGrpSpPr/>
          <p:nvPr/>
        </p:nvGrpSpPr>
        <p:grpSpPr>
          <a:xfrm>
            <a:off x="8292053" y="2927763"/>
            <a:ext cx="3177587" cy="791265"/>
            <a:chOff x="6936752" y="5855401"/>
            <a:chExt cx="3177587" cy="79126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4BC923C-DFEF-4EB8-A252-EA4513357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6752" y="6065238"/>
              <a:ext cx="2030115" cy="58142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951D67D-4189-4083-BDB1-03FF3A05B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1425" y="5855401"/>
              <a:ext cx="1022914" cy="791265"/>
            </a:xfrm>
            <a:prstGeom prst="rect">
              <a:avLst/>
            </a:prstGeom>
          </p:spPr>
        </p:pic>
      </p:grpSp>
      <p:pic>
        <p:nvPicPr>
          <p:cNvPr id="9" name="Graphique 8" descr="Épingle">
            <a:extLst>
              <a:ext uri="{FF2B5EF4-FFF2-40B4-BE49-F238E27FC236}">
                <a16:creationId xmlns:a16="http://schemas.microsoft.com/office/drawing/2014/main" id="{40BCA893-BA3D-4B2B-898C-62AC5F3E0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736" y="829371"/>
            <a:ext cx="598650" cy="598650"/>
          </a:xfrm>
          <a:prstGeom prst="rect">
            <a:avLst/>
          </a:prstGeom>
        </p:spPr>
      </p:pic>
      <p:pic>
        <p:nvPicPr>
          <p:cNvPr id="25" name="Graphique 24" descr="Épingle">
            <a:extLst>
              <a:ext uri="{FF2B5EF4-FFF2-40B4-BE49-F238E27FC236}">
                <a16:creationId xmlns:a16="http://schemas.microsoft.com/office/drawing/2014/main" id="{288C9F76-BDCA-4DFA-AABC-A8431B77A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736" y="5625052"/>
            <a:ext cx="598650" cy="59865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4ED7778-2B4E-4E08-A464-9EE4FF31D9EC}"/>
              </a:ext>
            </a:extLst>
          </p:cNvPr>
          <p:cNvSpPr/>
          <p:nvPr/>
        </p:nvSpPr>
        <p:spPr>
          <a:xfrm>
            <a:off x="-5165" y="6533554"/>
            <a:ext cx="12191987" cy="230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3795193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en-US"/>
              <a:pPr/>
              <a:t>4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55013"/>
            <a:ext cx="10094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5" y="302987"/>
            <a:ext cx="7892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1.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Contexte et objectif de la solution présentée dans cet 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65251D6-8765-45C0-AD6B-00BE23AD0D35}"/>
              </a:ext>
            </a:extLst>
          </p:cNvPr>
          <p:cNvSpPr txBox="1"/>
          <p:nvPr/>
        </p:nvSpPr>
        <p:spPr>
          <a:xfrm>
            <a:off x="770146" y="806842"/>
            <a:ext cx="732882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éléments attendus portent principalement sur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Description / illustration de la problématique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Description de la situation où le problème est-il rencontré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A quelle fréquence et niveau de gravité/d’impact.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Personnes visées / description de la cible</a:t>
            </a:r>
            <a:endParaRPr lang="fr-FR" sz="1400" i="1" dirty="0">
              <a:solidFill>
                <a:srgbClr val="381A0A"/>
              </a:solidFill>
              <a:highlight>
                <a:srgbClr val="FFFF00"/>
              </a:highlight>
              <a:cs typeface="Times New Roman" panose="02020603050405020304" pitchFamily="18" charset="0"/>
            </a:endParaRPr>
          </a:p>
          <a:p>
            <a:pPr marL="0" lvl="1" indent="-285750">
              <a:buFontTx/>
              <a:buChar char="-"/>
            </a:pPr>
            <a:endParaRPr lang="fr-FR" sz="1400" i="1" dirty="0">
              <a:solidFill>
                <a:srgbClr val="381A0A"/>
              </a:solidFill>
              <a:highlight>
                <a:srgbClr val="FFFF00"/>
              </a:highlight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95ECF8D-D71A-4124-8C4B-96BDEC7312FE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3634795-22D5-432E-BE55-6B5AF3CF74E5}"/>
                </a:ext>
              </a:extLst>
            </p:cNvPr>
            <p:cNvSpPr/>
            <p:nvPr/>
          </p:nvSpPr>
          <p:spPr>
            <a:xfrm>
              <a:off x="10925658" y="0"/>
              <a:ext cx="1266342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468965E5-98FC-4CB1-BB62-5E74E8BFF2B9}"/>
                </a:ext>
              </a:extLst>
            </p:cNvPr>
            <p:cNvSpPr/>
            <p:nvPr/>
          </p:nvSpPr>
          <p:spPr>
            <a:xfrm>
              <a:off x="9891225" y="2502632"/>
              <a:ext cx="1912776" cy="1929506"/>
            </a:xfrm>
            <a:prstGeom prst="ellipse">
              <a:avLst/>
            </a:prstGeom>
            <a:solidFill>
              <a:srgbClr val="FFFFFF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5455B73-A4A3-4820-B728-23593BE6D4FC}"/>
                </a:ext>
              </a:extLst>
            </p:cNvPr>
            <p:cNvGrpSpPr/>
            <p:nvPr/>
          </p:nvGrpSpPr>
          <p:grpSpPr>
            <a:xfrm>
              <a:off x="9919055" y="3124829"/>
              <a:ext cx="1801130" cy="498221"/>
              <a:chOff x="6936752" y="5944313"/>
              <a:chExt cx="3177587" cy="791269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4BC923C-DFEF-4EB8-A252-EA45133576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36752" y="6154154"/>
                <a:ext cx="2030115" cy="581428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9951D67D-4189-4083-BDB1-03FF3A05B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1426" y="5944313"/>
                <a:ext cx="1022913" cy="791267"/>
              </a:xfrm>
              <a:prstGeom prst="rect">
                <a:avLst/>
              </a:prstGeom>
            </p:spPr>
          </p:pic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FA0D765-0155-44FB-9315-9D3D44223256}"/>
                </a:ext>
              </a:extLst>
            </p:cNvPr>
            <p:cNvSpPr txBox="1"/>
            <p:nvPr/>
          </p:nvSpPr>
          <p:spPr>
            <a:xfrm>
              <a:off x="10442275" y="3688472"/>
              <a:ext cx="1005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b="1" dirty="0">
                  <a:solidFill>
                    <a:schemeClr val="accent6"/>
                  </a:solidFill>
                </a:rPr>
                <a:t>Slide 1/1</a:t>
              </a:r>
            </a:p>
          </p:txBody>
        </p:sp>
      </p:grpSp>
      <p:sp>
        <p:nvSpPr>
          <p:cNvPr id="19" name="Espace réservé du numéro de diapositive 2">
            <a:extLst>
              <a:ext uri="{FF2B5EF4-FFF2-40B4-BE49-F238E27FC236}">
                <a16:creationId xmlns:a16="http://schemas.microsoft.com/office/drawing/2014/main" id="{6C0F07F6-D8A9-4002-ADB1-97E60671DBE0}"/>
              </a:ext>
            </a:extLst>
          </p:cNvPr>
          <p:cNvSpPr txBox="1">
            <a:spLocks/>
          </p:cNvSpPr>
          <p:nvPr/>
        </p:nvSpPr>
        <p:spPr>
          <a:xfrm>
            <a:off x="10825930" y="6223702"/>
            <a:ext cx="570728" cy="31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53C2796D-F1AF-43E0-861D-D5BAFD8897FC}" type="slidenum">
              <a:rPr lang="en-US" sz="1100" smtClean="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1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68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33554"/>
            <a:ext cx="10094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5" y="302987"/>
            <a:ext cx="2635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2.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Scén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rio d’us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ge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57424F-43D4-4911-BD88-CBF833BF4CFD}"/>
              </a:ext>
            </a:extLst>
          </p:cNvPr>
          <p:cNvSpPr/>
          <p:nvPr/>
        </p:nvSpPr>
        <p:spPr>
          <a:xfrm>
            <a:off x="747055" y="705821"/>
            <a:ext cx="8924606" cy="73031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Décrire et illustrer un ou des scénarios d’usages (utilisateurs/cibles, contexte…) </a:t>
            </a:r>
            <a:endParaRPr lang="fr-FR" sz="1600" b="1" i="1" dirty="0">
              <a:solidFill>
                <a:srgbClr val="381A0A"/>
              </a:solidFill>
              <a:highlight>
                <a:srgbClr val="FFFF00"/>
              </a:highlight>
              <a:cs typeface="Times New Roman" panose="02020603050405020304" pitchFamily="18" charset="0"/>
            </a:endParaRPr>
          </a:p>
          <a:p>
            <a:pPr marL="0" lvl="1" indent="-285750">
              <a:buFontTx/>
              <a:buChar char="-"/>
            </a:pPr>
            <a:endParaRPr lang="fr-FR" sz="1400" i="1" dirty="0">
              <a:solidFill>
                <a:srgbClr val="381A0A"/>
              </a:solidFill>
              <a:highlight>
                <a:srgbClr val="FFFF00"/>
              </a:highlight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81D8F88-CD6B-4D44-9451-FE13715D3CA4}"/>
              </a:ext>
            </a:extLst>
          </p:cNvPr>
          <p:cNvSpPr txBox="1"/>
          <p:nvPr/>
        </p:nvSpPr>
        <p:spPr>
          <a:xfrm>
            <a:off x="770145" y="1316938"/>
            <a:ext cx="48548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381A0A"/>
                </a:solidFill>
              </a:rPr>
              <a:t>Nom du projet : </a:t>
            </a:r>
          </a:p>
          <a:p>
            <a:endParaRPr lang="fr-FR" sz="1400" dirty="0">
              <a:solidFill>
                <a:srgbClr val="381A0A"/>
              </a:solidFill>
            </a:endParaRPr>
          </a:p>
          <a:p>
            <a:endParaRPr lang="fr-FR" sz="1400" dirty="0">
              <a:solidFill>
                <a:srgbClr val="381A0A"/>
              </a:solidFill>
            </a:endParaRPr>
          </a:p>
          <a:p>
            <a:endParaRPr lang="fr-FR" sz="1400" dirty="0">
              <a:solidFill>
                <a:srgbClr val="381A0A"/>
              </a:solidFill>
            </a:endParaRPr>
          </a:p>
          <a:p>
            <a:r>
              <a:rPr lang="fr-FR" sz="1400" dirty="0">
                <a:solidFill>
                  <a:srgbClr val="381A0A"/>
                </a:solidFill>
              </a:rPr>
              <a:t>Descriptif :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895A8C-D589-482A-92ED-23B89FCC2D40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41A7035-5100-4D19-8F03-C356D4E70DA4}"/>
                </a:ext>
              </a:extLst>
            </p:cNvPr>
            <p:cNvGrpSpPr/>
            <p:nvPr/>
          </p:nvGrpSpPr>
          <p:grpSpPr>
            <a:xfrm>
              <a:off x="9891225" y="0"/>
              <a:ext cx="2300775" cy="6858000"/>
              <a:chOff x="9891225" y="0"/>
              <a:chExt cx="2300775" cy="685800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08EEB7E-D298-46F8-8ED9-735FEF5CF635}"/>
                  </a:ext>
                </a:extLst>
              </p:cNvPr>
              <p:cNvSpPr/>
              <p:nvPr/>
            </p:nvSpPr>
            <p:spPr>
              <a:xfrm>
                <a:off x="10925658" y="0"/>
                <a:ext cx="1266342" cy="6858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0A2FAF7-1C09-45BB-A900-B2E6E6E23F76}"/>
                  </a:ext>
                </a:extLst>
              </p:cNvPr>
              <p:cNvSpPr/>
              <p:nvPr/>
            </p:nvSpPr>
            <p:spPr>
              <a:xfrm>
                <a:off x="9891225" y="2502632"/>
                <a:ext cx="1912776" cy="1929506"/>
              </a:xfrm>
              <a:prstGeom prst="ellipse">
                <a:avLst/>
              </a:prstGeom>
              <a:solidFill>
                <a:srgbClr val="FFFFFF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149CE3A6-437C-4D0F-9AC6-0B61D3183006}"/>
                  </a:ext>
                </a:extLst>
              </p:cNvPr>
              <p:cNvGrpSpPr/>
              <p:nvPr/>
            </p:nvGrpSpPr>
            <p:grpSpPr>
              <a:xfrm>
                <a:off x="9919055" y="3124829"/>
                <a:ext cx="1801130" cy="498221"/>
                <a:chOff x="6936752" y="5944313"/>
                <a:chExt cx="3177587" cy="791269"/>
              </a:xfrm>
            </p:grpSpPr>
            <p:pic>
              <p:nvPicPr>
                <p:cNvPr id="36" name="Image 35">
                  <a:extLst>
                    <a:ext uri="{FF2B5EF4-FFF2-40B4-BE49-F238E27FC236}">
                      <a16:creationId xmlns:a16="http://schemas.microsoft.com/office/drawing/2014/main" id="{86A9508F-DEEB-4840-A155-E804099344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6752" y="6154154"/>
                  <a:ext cx="2030115" cy="581428"/>
                </a:xfrm>
                <a:prstGeom prst="rect">
                  <a:avLst/>
                </a:prstGeom>
              </p:spPr>
            </p:pic>
            <p:pic>
              <p:nvPicPr>
                <p:cNvPr id="37" name="Image 36">
                  <a:extLst>
                    <a:ext uri="{FF2B5EF4-FFF2-40B4-BE49-F238E27FC236}">
                      <a16:creationId xmlns:a16="http://schemas.microsoft.com/office/drawing/2014/main" id="{218B9F1B-63CF-45A9-8978-E0E2E50F09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91426" y="5944313"/>
                  <a:ext cx="1022913" cy="791267"/>
                </a:xfrm>
                <a:prstGeom prst="rect">
                  <a:avLst/>
                </a:prstGeom>
              </p:spPr>
            </p:pic>
          </p:grp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84F03507-EB06-4AF2-9EC9-DCB67C54F889}"/>
                  </a:ext>
                </a:extLst>
              </p:cNvPr>
              <p:cNvSpPr txBox="1"/>
              <p:nvPr/>
            </p:nvSpPr>
            <p:spPr>
              <a:xfrm>
                <a:off x="10442275" y="3688472"/>
                <a:ext cx="100579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fr-FR" sz="1400" b="1" dirty="0">
                    <a:solidFill>
                      <a:schemeClr val="accent6"/>
                    </a:solidFill>
                  </a:rPr>
                  <a:t>Slide 1/1</a:t>
                </a:r>
              </a:p>
            </p:txBody>
          </p:sp>
        </p:grpSp>
        <p:sp>
          <p:nvSpPr>
            <p:cNvPr id="28" name="Espace réservé du numéro de diapositive 2">
              <a:extLst>
                <a:ext uri="{FF2B5EF4-FFF2-40B4-BE49-F238E27FC236}">
                  <a16:creationId xmlns:a16="http://schemas.microsoft.com/office/drawing/2014/main" id="{EF60ABCF-B79B-46BC-9E3B-522205E5FFD1}"/>
                </a:ext>
              </a:extLst>
            </p:cNvPr>
            <p:cNvSpPr txBox="1">
              <a:spLocks/>
            </p:cNvSpPr>
            <p:nvPr/>
          </p:nvSpPr>
          <p:spPr>
            <a:xfrm>
              <a:off x="10825930" y="6223702"/>
              <a:ext cx="570728" cy="3140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fld id="{53C2796D-F1AF-43E0-861D-D5BAFD8897FC}" type="slidenum">
                <a:rPr lang="en-US" sz="1100" smtClean="0">
                  <a:solidFill>
                    <a:srgbClr val="898989"/>
                  </a:solidFill>
                </a:rPr>
                <a:pPr>
                  <a:spcAft>
                    <a:spcPts val="600"/>
                  </a:spcAft>
                </a:pPr>
                <a:t>5</a:t>
              </a:fld>
              <a:endParaRPr lang="en-US" sz="1100" dirty="0">
                <a:solidFill>
                  <a:srgbClr val="89898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608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en-US"/>
              <a:pPr/>
              <a:t>6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33554"/>
            <a:ext cx="1009404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6" y="302987"/>
            <a:ext cx="93187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3.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Impact et mode d’év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lu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tion de la solution sur la s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nté et/ou la qu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lité de vie des personnes de plus de 50 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ns et leur entour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ge (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idants, soign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nts…)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DC9C8E-CC04-4C7A-905F-6C6011981A60}"/>
              </a:ext>
            </a:extLst>
          </p:cNvPr>
          <p:cNvSpPr txBox="1"/>
          <p:nvPr/>
        </p:nvSpPr>
        <p:spPr>
          <a:xfrm>
            <a:off x="770146" y="1503316"/>
            <a:ext cx="931873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éléments attendus portent principalement sur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bénéfices attendus de la solution, les contreparties de l’usage de la solution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gênes / conséquences négatives / risques éventuels de la solution, et les réponses pour les pallier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 mode d’évaluation déterminé, et les critères associés</a:t>
            </a:r>
          </a:p>
        </p:txBody>
      </p:sp>
      <p:sp>
        <p:nvSpPr>
          <p:cNvPr id="27" name="Espace réservé du numéro de diapositive 2">
            <a:extLst>
              <a:ext uri="{FF2B5EF4-FFF2-40B4-BE49-F238E27FC236}">
                <a16:creationId xmlns:a16="http://schemas.microsoft.com/office/drawing/2014/main" id="{88103265-07EA-49ED-81FA-F974C1169A63}"/>
              </a:ext>
            </a:extLst>
          </p:cNvPr>
          <p:cNvSpPr txBox="1">
            <a:spLocks/>
          </p:cNvSpPr>
          <p:nvPr/>
        </p:nvSpPr>
        <p:spPr>
          <a:xfrm>
            <a:off x="10825930" y="6223702"/>
            <a:ext cx="570728" cy="31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53C2796D-F1AF-43E0-861D-D5BAFD8897FC}" type="slidenum">
              <a:rPr lang="en-US" sz="1100" smtClean="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100" dirty="0">
              <a:solidFill>
                <a:srgbClr val="898989"/>
              </a:solidFill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0D97EAA-63B2-4608-A81F-1CDB6BA6A7BA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DBE58F11-4C88-4056-B93B-6A392C228E89}"/>
                </a:ext>
              </a:extLst>
            </p:cNvPr>
            <p:cNvGrpSpPr/>
            <p:nvPr/>
          </p:nvGrpSpPr>
          <p:grpSpPr>
            <a:xfrm>
              <a:off x="9891225" y="0"/>
              <a:ext cx="2300775" cy="6858000"/>
              <a:chOff x="9891225" y="0"/>
              <a:chExt cx="2300775" cy="685800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7742F28-CCDF-4B7E-8ED2-29979C509B5E}"/>
                  </a:ext>
                </a:extLst>
              </p:cNvPr>
              <p:cNvSpPr/>
              <p:nvPr/>
            </p:nvSpPr>
            <p:spPr>
              <a:xfrm>
                <a:off x="10925658" y="0"/>
                <a:ext cx="1266342" cy="6858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39F1624F-2744-4CBA-9090-068CFF2B9DD2}"/>
                  </a:ext>
                </a:extLst>
              </p:cNvPr>
              <p:cNvSpPr/>
              <p:nvPr/>
            </p:nvSpPr>
            <p:spPr>
              <a:xfrm>
                <a:off x="9891225" y="2502632"/>
                <a:ext cx="1912776" cy="1929506"/>
              </a:xfrm>
              <a:prstGeom prst="ellipse">
                <a:avLst/>
              </a:prstGeom>
              <a:solidFill>
                <a:srgbClr val="FFFFFF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2C2DCDAC-B7A2-4CC3-9C55-306B87965721}"/>
                  </a:ext>
                </a:extLst>
              </p:cNvPr>
              <p:cNvGrpSpPr/>
              <p:nvPr/>
            </p:nvGrpSpPr>
            <p:grpSpPr>
              <a:xfrm>
                <a:off x="9919055" y="3124829"/>
                <a:ext cx="1801130" cy="498221"/>
                <a:chOff x="6936752" y="5944313"/>
                <a:chExt cx="3177587" cy="791269"/>
              </a:xfrm>
            </p:grpSpPr>
            <p:pic>
              <p:nvPicPr>
                <p:cNvPr id="38" name="Image 37">
                  <a:extLst>
                    <a:ext uri="{FF2B5EF4-FFF2-40B4-BE49-F238E27FC236}">
                      <a16:creationId xmlns:a16="http://schemas.microsoft.com/office/drawing/2014/main" id="{1BDCA20C-04AE-43E4-BF63-FABED6D78C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6752" y="6154154"/>
                  <a:ext cx="2030115" cy="581428"/>
                </a:xfrm>
                <a:prstGeom prst="rect">
                  <a:avLst/>
                </a:prstGeom>
              </p:spPr>
            </p:pic>
            <p:pic>
              <p:nvPicPr>
                <p:cNvPr id="39" name="Image 38">
                  <a:extLst>
                    <a:ext uri="{FF2B5EF4-FFF2-40B4-BE49-F238E27FC236}">
                      <a16:creationId xmlns:a16="http://schemas.microsoft.com/office/drawing/2014/main" id="{FD9B9431-5F9E-49F3-A4A4-8A14FE54E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91426" y="5944313"/>
                  <a:ext cx="1022913" cy="791267"/>
                </a:xfrm>
                <a:prstGeom prst="rect">
                  <a:avLst/>
                </a:prstGeom>
              </p:spPr>
            </p:pic>
          </p:grpSp>
        </p:grpSp>
        <p:sp>
          <p:nvSpPr>
            <p:cNvPr id="33" name="Espace réservé du numéro de diapositive 2">
              <a:extLst>
                <a:ext uri="{FF2B5EF4-FFF2-40B4-BE49-F238E27FC236}">
                  <a16:creationId xmlns:a16="http://schemas.microsoft.com/office/drawing/2014/main" id="{AD9CB528-D8E0-40A3-B0D7-406F051A9095}"/>
                </a:ext>
              </a:extLst>
            </p:cNvPr>
            <p:cNvSpPr txBox="1">
              <a:spLocks/>
            </p:cNvSpPr>
            <p:nvPr/>
          </p:nvSpPr>
          <p:spPr>
            <a:xfrm>
              <a:off x="10825930" y="6223702"/>
              <a:ext cx="570728" cy="3140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fld id="{53C2796D-F1AF-43E0-861D-D5BAFD8897FC}" type="slidenum">
                <a:rPr lang="en-US" sz="1100" smtClean="0">
                  <a:solidFill>
                    <a:srgbClr val="898989"/>
                  </a:solidFill>
                </a:rPr>
                <a:pPr>
                  <a:spcAft>
                    <a:spcPts val="600"/>
                  </a:spcAft>
                </a:pPr>
                <a:t>6</a:t>
              </a:fld>
              <a:endParaRPr lang="en-US" sz="1100" dirty="0">
                <a:solidFill>
                  <a:srgbClr val="898989"/>
                </a:solidFill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8E566B42-6569-4931-881D-4C950709CE71}"/>
              </a:ext>
            </a:extLst>
          </p:cNvPr>
          <p:cNvSpPr txBox="1"/>
          <p:nvPr/>
        </p:nvSpPr>
        <p:spPr>
          <a:xfrm>
            <a:off x="10442275" y="3688472"/>
            <a:ext cx="1005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400" b="1" dirty="0">
                <a:solidFill>
                  <a:schemeClr val="accent6"/>
                </a:solidFill>
              </a:rPr>
              <a:t>Slide 1/1</a:t>
            </a:r>
          </a:p>
        </p:txBody>
      </p:sp>
    </p:spTree>
    <p:extLst>
      <p:ext uri="{BB962C8B-B14F-4D97-AF65-F5344CB8AC3E}">
        <p14:creationId xmlns:p14="http://schemas.microsoft.com/office/powerpoint/2010/main" val="1415807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en-US"/>
              <a:pPr/>
              <a:t>7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33554"/>
            <a:ext cx="10094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6" y="302987"/>
            <a:ext cx="9318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4.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St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de de m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turité de l’innov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9F123A-93FD-433D-8C40-9B4A30547051}"/>
              </a:ext>
            </a:extLst>
          </p:cNvPr>
          <p:cNvSpPr txBox="1"/>
          <p:nvPr/>
        </p:nvSpPr>
        <p:spPr>
          <a:xfrm>
            <a:off x="770146" y="765439"/>
            <a:ext cx="93187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éléments attendus portent principalement sur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résultats des expérimentations réalisées à ce jour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 niveau de maturité technologique et le reste à faire jusqu’à la commercialisation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Selon les projets, les étapes règlementaires franchies/ à franchir avec échéance de temps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B7C3F6-A631-41DD-8AAD-35030282308F}"/>
              </a:ext>
            </a:extLst>
          </p:cNvPr>
          <p:cNvSpPr txBox="1"/>
          <p:nvPr/>
        </p:nvSpPr>
        <p:spPr>
          <a:xfrm>
            <a:off x="10689525" y="2659851"/>
            <a:ext cx="380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6" name="Espace réservé du numéro de diapositive 2">
            <a:extLst>
              <a:ext uri="{FF2B5EF4-FFF2-40B4-BE49-F238E27FC236}">
                <a16:creationId xmlns:a16="http://schemas.microsoft.com/office/drawing/2014/main" id="{7983F1F0-2516-4CA3-B1E8-CE68E2D33A3D}"/>
              </a:ext>
            </a:extLst>
          </p:cNvPr>
          <p:cNvSpPr txBox="1">
            <a:spLocks/>
          </p:cNvSpPr>
          <p:nvPr/>
        </p:nvSpPr>
        <p:spPr>
          <a:xfrm>
            <a:off x="10825930" y="6223702"/>
            <a:ext cx="570728" cy="31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53C2796D-F1AF-43E0-861D-D5BAFD8897FC}" type="slidenum">
              <a:rPr lang="en-US" sz="1100" smtClean="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100" dirty="0">
              <a:solidFill>
                <a:srgbClr val="898989"/>
              </a:solidFill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69FC456-AF72-4CB7-A0DB-C51FE6C08471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94EB069D-8B4F-40D6-8F83-BE2D275F8FA9}"/>
                </a:ext>
              </a:extLst>
            </p:cNvPr>
            <p:cNvGrpSpPr/>
            <p:nvPr/>
          </p:nvGrpSpPr>
          <p:grpSpPr>
            <a:xfrm>
              <a:off x="9891225" y="0"/>
              <a:ext cx="2300775" cy="6858000"/>
              <a:chOff x="9891225" y="0"/>
              <a:chExt cx="2300775" cy="685800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0DD5E6B-BB8B-4A27-BE83-B9AC4F789E03}"/>
                  </a:ext>
                </a:extLst>
              </p:cNvPr>
              <p:cNvSpPr/>
              <p:nvPr/>
            </p:nvSpPr>
            <p:spPr>
              <a:xfrm>
                <a:off x="10925658" y="0"/>
                <a:ext cx="1266342" cy="6858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A29AB52-1AAA-401C-A1DA-81670178E1BF}"/>
                  </a:ext>
                </a:extLst>
              </p:cNvPr>
              <p:cNvSpPr/>
              <p:nvPr/>
            </p:nvSpPr>
            <p:spPr>
              <a:xfrm>
                <a:off x="9891225" y="2502632"/>
                <a:ext cx="1912776" cy="1929506"/>
              </a:xfrm>
              <a:prstGeom prst="ellipse">
                <a:avLst/>
              </a:prstGeom>
              <a:solidFill>
                <a:srgbClr val="FFFFFF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D8023548-4BF3-4BB4-9AF0-F274B2DAF2F9}"/>
                  </a:ext>
                </a:extLst>
              </p:cNvPr>
              <p:cNvGrpSpPr/>
              <p:nvPr/>
            </p:nvGrpSpPr>
            <p:grpSpPr>
              <a:xfrm>
                <a:off x="9919055" y="3124829"/>
                <a:ext cx="1801130" cy="498221"/>
                <a:chOff x="6936752" y="5944313"/>
                <a:chExt cx="3177587" cy="791269"/>
              </a:xfrm>
            </p:grpSpPr>
            <p:pic>
              <p:nvPicPr>
                <p:cNvPr id="37" name="Image 36">
                  <a:extLst>
                    <a:ext uri="{FF2B5EF4-FFF2-40B4-BE49-F238E27FC236}">
                      <a16:creationId xmlns:a16="http://schemas.microsoft.com/office/drawing/2014/main" id="{90C1D6C4-4A9A-4099-867D-557761583B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6752" y="6154154"/>
                  <a:ext cx="2030115" cy="581428"/>
                </a:xfrm>
                <a:prstGeom prst="rect">
                  <a:avLst/>
                </a:prstGeom>
              </p:spPr>
            </p:pic>
            <p:pic>
              <p:nvPicPr>
                <p:cNvPr id="38" name="Image 37">
                  <a:extLst>
                    <a:ext uri="{FF2B5EF4-FFF2-40B4-BE49-F238E27FC236}">
                      <a16:creationId xmlns:a16="http://schemas.microsoft.com/office/drawing/2014/main" id="{376CD288-85A4-4EF7-AC8B-DA5CC2AE4D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91426" y="5944313"/>
                  <a:ext cx="1022913" cy="791267"/>
                </a:xfrm>
                <a:prstGeom prst="rect">
                  <a:avLst/>
                </a:prstGeom>
              </p:spPr>
            </p:pic>
          </p:grpSp>
        </p:grpSp>
        <p:sp>
          <p:nvSpPr>
            <p:cNvPr id="32" name="Espace réservé du numéro de diapositive 2">
              <a:extLst>
                <a:ext uri="{FF2B5EF4-FFF2-40B4-BE49-F238E27FC236}">
                  <a16:creationId xmlns:a16="http://schemas.microsoft.com/office/drawing/2014/main" id="{A565B222-67D8-41A9-B7BA-2B60285AC258}"/>
                </a:ext>
              </a:extLst>
            </p:cNvPr>
            <p:cNvSpPr txBox="1">
              <a:spLocks/>
            </p:cNvSpPr>
            <p:nvPr/>
          </p:nvSpPr>
          <p:spPr>
            <a:xfrm>
              <a:off x="10825930" y="6223702"/>
              <a:ext cx="570728" cy="3140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fld id="{53C2796D-F1AF-43E0-861D-D5BAFD8897FC}" type="slidenum">
                <a:rPr lang="en-US" sz="1100" smtClean="0">
                  <a:solidFill>
                    <a:srgbClr val="898989"/>
                  </a:solidFill>
                </a:rPr>
                <a:pPr>
                  <a:spcAft>
                    <a:spcPts val="600"/>
                  </a:spcAft>
                </a:pPr>
                <a:t>7</a:t>
              </a:fld>
              <a:endParaRPr lang="en-US" sz="1100" dirty="0">
                <a:solidFill>
                  <a:srgbClr val="898989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62DC695-4588-4445-B12A-50FD852718E6}"/>
              </a:ext>
            </a:extLst>
          </p:cNvPr>
          <p:cNvSpPr txBox="1"/>
          <p:nvPr/>
        </p:nvSpPr>
        <p:spPr>
          <a:xfrm>
            <a:off x="10442275" y="3688472"/>
            <a:ext cx="1005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400" b="1" dirty="0">
                <a:solidFill>
                  <a:schemeClr val="accent6"/>
                </a:solidFill>
              </a:rPr>
              <a:t>Slide 1/1</a:t>
            </a:r>
          </a:p>
        </p:txBody>
      </p:sp>
    </p:spTree>
    <p:extLst>
      <p:ext uri="{BB962C8B-B14F-4D97-AF65-F5344CB8AC3E}">
        <p14:creationId xmlns:p14="http://schemas.microsoft.com/office/powerpoint/2010/main" val="2512001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en-US"/>
              <a:pPr/>
              <a:t>8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33554"/>
            <a:ext cx="10094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6" y="302987"/>
            <a:ext cx="9318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5.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 Et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t de la concurrence / benchm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rk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9F123A-93FD-433D-8C40-9B4A30547051}"/>
              </a:ext>
            </a:extLst>
          </p:cNvPr>
          <p:cNvSpPr txBox="1"/>
          <p:nvPr/>
        </p:nvSpPr>
        <p:spPr>
          <a:xfrm>
            <a:off x="770146" y="782814"/>
            <a:ext cx="93187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éléments attendus portent principalement sur :</a:t>
            </a:r>
          </a:p>
          <a:p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principaux concurrents (5 max)</a:t>
            </a:r>
          </a:p>
          <a:p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Pour chaque concurrent, mentionner: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éléments clefs de différentiation avec votre projet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 stade de maturité du concurrent (sur le marché depuis X années, jeune concurrent…)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 positionnement de votre produit/service vis-à-vis de ce concurrent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Un tableau comparatif de solutions avec des critères spécifiques (prix, fonctionnalité…)</a:t>
            </a:r>
          </a:p>
        </p:txBody>
      </p:sp>
      <p:sp>
        <p:nvSpPr>
          <p:cNvPr id="26" name="Espace réservé du numéro de diapositive 2">
            <a:extLst>
              <a:ext uri="{FF2B5EF4-FFF2-40B4-BE49-F238E27FC236}">
                <a16:creationId xmlns:a16="http://schemas.microsoft.com/office/drawing/2014/main" id="{7983F1F0-2516-4CA3-B1E8-CE68E2D33A3D}"/>
              </a:ext>
            </a:extLst>
          </p:cNvPr>
          <p:cNvSpPr txBox="1">
            <a:spLocks/>
          </p:cNvSpPr>
          <p:nvPr/>
        </p:nvSpPr>
        <p:spPr>
          <a:xfrm>
            <a:off x="10825930" y="6223702"/>
            <a:ext cx="570728" cy="31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53C2796D-F1AF-43E0-861D-D5BAFD8897FC}" type="slidenum">
              <a:rPr lang="en-US" sz="1100" smtClean="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100" dirty="0">
              <a:solidFill>
                <a:srgbClr val="898989"/>
              </a:solidFill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BB7793-60B6-493D-8DD3-71575413EB81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B8CC4D3B-E40E-4BE5-8BF2-6EA91BB850D4}"/>
                </a:ext>
              </a:extLst>
            </p:cNvPr>
            <p:cNvGrpSpPr/>
            <p:nvPr/>
          </p:nvGrpSpPr>
          <p:grpSpPr>
            <a:xfrm>
              <a:off x="9891225" y="0"/>
              <a:ext cx="2300775" cy="6858000"/>
              <a:chOff x="9891225" y="0"/>
              <a:chExt cx="2300775" cy="68580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5C47920-0990-4EC8-B471-756C92CF09C9}"/>
                  </a:ext>
                </a:extLst>
              </p:cNvPr>
              <p:cNvSpPr/>
              <p:nvPr/>
            </p:nvSpPr>
            <p:spPr>
              <a:xfrm>
                <a:off x="10925658" y="0"/>
                <a:ext cx="1266342" cy="6858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1C356A5-F7E2-482E-A861-19627372261B}"/>
                  </a:ext>
                </a:extLst>
              </p:cNvPr>
              <p:cNvSpPr/>
              <p:nvPr/>
            </p:nvSpPr>
            <p:spPr>
              <a:xfrm>
                <a:off x="9891225" y="2502632"/>
                <a:ext cx="1912776" cy="1929506"/>
              </a:xfrm>
              <a:prstGeom prst="ellipse">
                <a:avLst/>
              </a:prstGeom>
              <a:solidFill>
                <a:srgbClr val="FFFFFF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82A88ED1-4783-47A1-9697-CBC3D6B72F79}"/>
                  </a:ext>
                </a:extLst>
              </p:cNvPr>
              <p:cNvGrpSpPr/>
              <p:nvPr/>
            </p:nvGrpSpPr>
            <p:grpSpPr>
              <a:xfrm>
                <a:off x="9919055" y="3124829"/>
                <a:ext cx="1801130" cy="498221"/>
                <a:chOff x="6936752" y="5944313"/>
                <a:chExt cx="3177587" cy="791269"/>
              </a:xfrm>
            </p:grpSpPr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02DE23CA-1161-45D1-8EB0-68C8081984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6752" y="6154154"/>
                  <a:ext cx="2030115" cy="581428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8E3672FF-CABC-4C83-BE93-ECE42A815B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91426" y="5944313"/>
                  <a:ext cx="1022913" cy="791267"/>
                </a:xfrm>
                <a:prstGeom prst="rect">
                  <a:avLst/>
                </a:prstGeom>
              </p:spPr>
            </p:pic>
          </p:grpSp>
        </p:grpSp>
        <p:sp>
          <p:nvSpPr>
            <p:cNvPr id="27" name="Espace réservé du numéro de diapositive 2">
              <a:extLst>
                <a:ext uri="{FF2B5EF4-FFF2-40B4-BE49-F238E27FC236}">
                  <a16:creationId xmlns:a16="http://schemas.microsoft.com/office/drawing/2014/main" id="{45DEE199-C3B5-422E-A7DB-527DFAC411DB}"/>
                </a:ext>
              </a:extLst>
            </p:cNvPr>
            <p:cNvSpPr txBox="1">
              <a:spLocks/>
            </p:cNvSpPr>
            <p:nvPr/>
          </p:nvSpPr>
          <p:spPr>
            <a:xfrm>
              <a:off x="10825930" y="6223702"/>
              <a:ext cx="570728" cy="3140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fld id="{53C2796D-F1AF-43E0-861D-D5BAFD8897FC}" type="slidenum">
                <a:rPr lang="en-US" sz="1100" smtClean="0">
                  <a:solidFill>
                    <a:srgbClr val="898989"/>
                  </a:solidFill>
                </a:rPr>
                <a:pPr>
                  <a:spcAft>
                    <a:spcPts val="600"/>
                  </a:spcAft>
                </a:pPr>
                <a:t>8</a:t>
              </a:fld>
              <a:endParaRPr lang="en-US" sz="1100" dirty="0">
                <a:solidFill>
                  <a:srgbClr val="898989"/>
                </a:solidFill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9910FE2-FE34-476E-A171-A1C63BA09284}"/>
              </a:ext>
            </a:extLst>
          </p:cNvPr>
          <p:cNvSpPr txBox="1"/>
          <p:nvPr/>
        </p:nvSpPr>
        <p:spPr>
          <a:xfrm>
            <a:off x="10442275" y="3688472"/>
            <a:ext cx="1005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400" b="1" dirty="0">
                <a:solidFill>
                  <a:schemeClr val="accent6"/>
                </a:solidFill>
              </a:rPr>
              <a:t>Slide …/2</a:t>
            </a:r>
          </a:p>
        </p:txBody>
      </p:sp>
    </p:spTree>
    <p:extLst>
      <p:ext uri="{BB962C8B-B14F-4D97-AF65-F5344CB8AC3E}">
        <p14:creationId xmlns:p14="http://schemas.microsoft.com/office/powerpoint/2010/main" val="321386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en-US"/>
              <a:pPr/>
              <a:t>9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33554"/>
            <a:ext cx="10094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6" y="302987"/>
            <a:ext cx="93187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6.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Démontrer le car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ctère généralis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ble de votre solution et la présence d’un m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rché rendant possible sa diffusion </a:t>
            </a:r>
          </a:p>
        </p:txBody>
      </p:sp>
      <p:sp>
        <p:nvSpPr>
          <p:cNvPr id="26" name="Espace réservé du numéro de diapositive 2">
            <a:extLst>
              <a:ext uri="{FF2B5EF4-FFF2-40B4-BE49-F238E27FC236}">
                <a16:creationId xmlns:a16="http://schemas.microsoft.com/office/drawing/2014/main" id="{7983F1F0-2516-4CA3-B1E8-CE68E2D33A3D}"/>
              </a:ext>
            </a:extLst>
          </p:cNvPr>
          <p:cNvSpPr txBox="1">
            <a:spLocks/>
          </p:cNvSpPr>
          <p:nvPr/>
        </p:nvSpPr>
        <p:spPr>
          <a:xfrm>
            <a:off x="10825930" y="6223702"/>
            <a:ext cx="570728" cy="31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53C2796D-F1AF-43E0-861D-D5BAFD8897FC}" type="slidenum">
              <a:rPr lang="en-US" sz="1100" smtClean="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sz="1100" dirty="0">
              <a:solidFill>
                <a:srgbClr val="898989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47963D-FC1F-4C26-AC4B-FB4BF345CFE5}"/>
              </a:ext>
            </a:extLst>
          </p:cNvPr>
          <p:cNvSpPr/>
          <p:nvPr/>
        </p:nvSpPr>
        <p:spPr>
          <a:xfrm>
            <a:off x="770145" y="1121510"/>
            <a:ext cx="998222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éléments attendus portent principalement sur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La taille du marché français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preuves de traction marché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ventes déjà réalisées ou à venir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marques d’intérêt de la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Si le projet est déjà commercialisé, indiquer les retours des utilisateurs et les améliorations envisagées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9BA01FF-F280-478B-A8B7-B119541B0D79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53DEED3-7259-4F23-806C-44D033FB55CA}"/>
                </a:ext>
              </a:extLst>
            </p:cNvPr>
            <p:cNvGrpSpPr/>
            <p:nvPr/>
          </p:nvGrpSpPr>
          <p:grpSpPr>
            <a:xfrm>
              <a:off x="9891225" y="0"/>
              <a:ext cx="2300775" cy="6858000"/>
              <a:chOff x="9891225" y="0"/>
              <a:chExt cx="2300775" cy="6858000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094C610-A5E5-4711-B5DE-8F2D60404644}"/>
                  </a:ext>
                </a:extLst>
              </p:cNvPr>
              <p:cNvSpPr/>
              <p:nvPr/>
            </p:nvSpPr>
            <p:spPr>
              <a:xfrm>
                <a:off x="10925658" y="0"/>
                <a:ext cx="1266342" cy="6858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5D21FD3E-2E2B-456A-9E92-08CB14CF1B1B}"/>
                  </a:ext>
                </a:extLst>
              </p:cNvPr>
              <p:cNvSpPr/>
              <p:nvPr/>
            </p:nvSpPr>
            <p:spPr>
              <a:xfrm>
                <a:off x="9891225" y="2502632"/>
                <a:ext cx="1912776" cy="1929506"/>
              </a:xfrm>
              <a:prstGeom prst="ellipse">
                <a:avLst/>
              </a:prstGeom>
              <a:solidFill>
                <a:srgbClr val="FFFFFF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1052D518-5FFC-4E52-9036-CC4628C8AA6D}"/>
                  </a:ext>
                </a:extLst>
              </p:cNvPr>
              <p:cNvGrpSpPr/>
              <p:nvPr/>
            </p:nvGrpSpPr>
            <p:grpSpPr>
              <a:xfrm>
                <a:off x="9919055" y="3124829"/>
                <a:ext cx="1801130" cy="498221"/>
                <a:chOff x="6936752" y="5944313"/>
                <a:chExt cx="3177587" cy="791269"/>
              </a:xfrm>
            </p:grpSpPr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9E329A65-CB5F-4B45-984A-F771CED6E7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6752" y="6154154"/>
                  <a:ext cx="2030115" cy="581428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16207FFF-7ADA-4F17-A129-824D4BC73F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91426" y="5944313"/>
                  <a:ext cx="1022913" cy="791267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Espace réservé du numéro de diapositive 2">
              <a:extLst>
                <a:ext uri="{FF2B5EF4-FFF2-40B4-BE49-F238E27FC236}">
                  <a16:creationId xmlns:a16="http://schemas.microsoft.com/office/drawing/2014/main" id="{1C7DAED2-32D4-4492-8F43-3A78A78F90C1}"/>
                </a:ext>
              </a:extLst>
            </p:cNvPr>
            <p:cNvSpPr txBox="1">
              <a:spLocks/>
            </p:cNvSpPr>
            <p:nvPr/>
          </p:nvSpPr>
          <p:spPr>
            <a:xfrm>
              <a:off x="10825930" y="6223702"/>
              <a:ext cx="570728" cy="3140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fld id="{53C2796D-F1AF-43E0-861D-D5BAFD8897FC}" type="slidenum">
                <a:rPr lang="en-US" sz="1100" smtClean="0">
                  <a:solidFill>
                    <a:srgbClr val="898989"/>
                  </a:solidFill>
                </a:rPr>
                <a:pPr>
                  <a:spcAft>
                    <a:spcPts val="600"/>
                  </a:spcAft>
                </a:pPr>
                <a:t>9</a:t>
              </a:fld>
              <a:endParaRPr lang="en-US" sz="1100" dirty="0">
                <a:solidFill>
                  <a:srgbClr val="898989"/>
                </a:solidFill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3C7B0A36-44A5-497F-83FD-ECA041275308}"/>
              </a:ext>
            </a:extLst>
          </p:cNvPr>
          <p:cNvSpPr txBox="1"/>
          <p:nvPr/>
        </p:nvSpPr>
        <p:spPr>
          <a:xfrm>
            <a:off x="10442275" y="3688472"/>
            <a:ext cx="1005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400" b="1" dirty="0">
                <a:solidFill>
                  <a:schemeClr val="accent6"/>
                </a:solidFill>
              </a:rPr>
              <a:t>Slide 1/1</a:t>
            </a:r>
          </a:p>
        </p:txBody>
      </p:sp>
    </p:spTree>
    <p:extLst>
      <p:ext uri="{BB962C8B-B14F-4D97-AF65-F5344CB8AC3E}">
        <p14:creationId xmlns:p14="http://schemas.microsoft.com/office/powerpoint/2010/main" val="3759011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en-US"/>
              <a:pPr/>
              <a:t>10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33554"/>
            <a:ext cx="10094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6" y="302987"/>
            <a:ext cx="9318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7.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Business model envis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gé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B7C3F6-A631-41DD-8AAD-35030282308F}"/>
              </a:ext>
            </a:extLst>
          </p:cNvPr>
          <p:cNvSpPr txBox="1"/>
          <p:nvPr/>
        </p:nvSpPr>
        <p:spPr>
          <a:xfrm>
            <a:off x="10689525" y="2659851"/>
            <a:ext cx="380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6" name="Espace réservé du numéro de diapositive 2">
            <a:extLst>
              <a:ext uri="{FF2B5EF4-FFF2-40B4-BE49-F238E27FC236}">
                <a16:creationId xmlns:a16="http://schemas.microsoft.com/office/drawing/2014/main" id="{7983F1F0-2516-4CA3-B1E8-CE68E2D33A3D}"/>
              </a:ext>
            </a:extLst>
          </p:cNvPr>
          <p:cNvSpPr txBox="1">
            <a:spLocks/>
          </p:cNvSpPr>
          <p:nvPr/>
        </p:nvSpPr>
        <p:spPr>
          <a:xfrm>
            <a:off x="10825930" y="6223702"/>
            <a:ext cx="570728" cy="31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53C2796D-F1AF-43E0-861D-D5BAFD8897FC}" type="slidenum">
              <a:rPr lang="en-US" sz="1100" smtClean="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sz="1100" dirty="0">
              <a:solidFill>
                <a:srgbClr val="898989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B967B6D-505E-4B20-AF76-68C29DAD2D0B}"/>
              </a:ext>
            </a:extLst>
          </p:cNvPr>
          <p:cNvSpPr txBox="1"/>
          <p:nvPr/>
        </p:nvSpPr>
        <p:spPr>
          <a:xfrm>
            <a:off x="756521" y="832060"/>
            <a:ext cx="971436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éléments attendus portent principalement sur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 choix du/des business model(s) et les raisons de ces choix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La présentation de votre chaine de valeur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BM envisagé(s) avec un acteur de la protection sociale</a:t>
            </a:r>
          </a:p>
          <a:p>
            <a:pPr marL="285750" indent="-285750">
              <a:buFontTx/>
              <a:buChar char="-"/>
            </a:pPr>
            <a:endParaRPr lang="fr-FR" i="1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9C4D9E-E1D5-489C-8DEB-60035E70C144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548C85A-A16F-4074-ABA6-A16D1BA0E10C}"/>
                </a:ext>
              </a:extLst>
            </p:cNvPr>
            <p:cNvGrpSpPr/>
            <p:nvPr/>
          </p:nvGrpSpPr>
          <p:grpSpPr>
            <a:xfrm>
              <a:off x="9891225" y="0"/>
              <a:ext cx="2300775" cy="6858000"/>
              <a:chOff x="9891225" y="0"/>
              <a:chExt cx="2300775" cy="6858000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EF9423E-B03B-41D8-AD21-471E977A9C96}"/>
                  </a:ext>
                </a:extLst>
              </p:cNvPr>
              <p:cNvSpPr/>
              <p:nvPr/>
            </p:nvSpPr>
            <p:spPr>
              <a:xfrm>
                <a:off x="10925658" y="0"/>
                <a:ext cx="1266342" cy="6858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10AA5720-07A8-4433-91C2-AA91D319F15A}"/>
                  </a:ext>
                </a:extLst>
              </p:cNvPr>
              <p:cNvSpPr/>
              <p:nvPr/>
            </p:nvSpPr>
            <p:spPr>
              <a:xfrm>
                <a:off x="9891225" y="2502632"/>
                <a:ext cx="1912776" cy="1929506"/>
              </a:xfrm>
              <a:prstGeom prst="ellipse">
                <a:avLst/>
              </a:prstGeom>
              <a:solidFill>
                <a:srgbClr val="FFFFFF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70DCC9AC-66AC-480E-BBBF-5B812D8A623C}"/>
                  </a:ext>
                </a:extLst>
              </p:cNvPr>
              <p:cNvGrpSpPr/>
              <p:nvPr/>
            </p:nvGrpSpPr>
            <p:grpSpPr>
              <a:xfrm>
                <a:off x="9919055" y="3124829"/>
                <a:ext cx="1801130" cy="498221"/>
                <a:chOff x="6936752" y="5944313"/>
                <a:chExt cx="3177587" cy="791269"/>
              </a:xfrm>
            </p:grpSpPr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ED20FDB0-83A7-40C6-8F2E-EBBCAD66AC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6752" y="6154154"/>
                  <a:ext cx="2030115" cy="581428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F89A422C-D961-4929-B7B3-4AD9D82BD9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91426" y="5944313"/>
                  <a:ext cx="1022913" cy="791267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Espace réservé du numéro de diapositive 2">
              <a:extLst>
                <a:ext uri="{FF2B5EF4-FFF2-40B4-BE49-F238E27FC236}">
                  <a16:creationId xmlns:a16="http://schemas.microsoft.com/office/drawing/2014/main" id="{E3A39647-2512-4361-97F2-5687F99BF2AE}"/>
                </a:ext>
              </a:extLst>
            </p:cNvPr>
            <p:cNvSpPr txBox="1">
              <a:spLocks/>
            </p:cNvSpPr>
            <p:nvPr/>
          </p:nvSpPr>
          <p:spPr>
            <a:xfrm>
              <a:off x="10825930" y="6223702"/>
              <a:ext cx="570728" cy="3140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fld id="{53C2796D-F1AF-43E0-861D-D5BAFD8897FC}" type="slidenum">
                <a:rPr lang="en-US" sz="1100" smtClean="0">
                  <a:solidFill>
                    <a:srgbClr val="898989"/>
                  </a:solidFill>
                </a:rPr>
                <a:pPr>
                  <a:spcAft>
                    <a:spcPts val="600"/>
                  </a:spcAft>
                </a:pPr>
                <a:t>10</a:t>
              </a:fld>
              <a:endParaRPr lang="en-US" sz="1100" dirty="0">
                <a:solidFill>
                  <a:srgbClr val="898989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E39161EC-EDB2-45A5-8757-17D7FFCB2EF8}"/>
              </a:ext>
            </a:extLst>
          </p:cNvPr>
          <p:cNvSpPr txBox="1"/>
          <p:nvPr/>
        </p:nvSpPr>
        <p:spPr>
          <a:xfrm>
            <a:off x="10442275" y="3688472"/>
            <a:ext cx="1005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400" b="1" dirty="0">
                <a:solidFill>
                  <a:schemeClr val="accent6"/>
                </a:solidFill>
              </a:rPr>
              <a:t>Slide 1/1</a:t>
            </a:r>
          </a:p>
        </p:txBody>
      </p:sp>
    </p:spTree>
    <p:extLst>
      <p:ext uri="{BB962C8B-B14F-4D97-AF65-F5344CB8AC3E}">
        <p14:creationId xmlns:p14="http://schemas.microsoft.com/office/powerpoint/2010/main" val="3503908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en-US"/>
              <a:pPr/>
              <a:t>11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33554"/>
            <a:ext cx="10094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6" y="302987"/>
            <a:ext cx="9318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8.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P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rtenaires opérationnels du projet c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ndidat à </a:t>
            </a:r>
            <a:r>
              <a:rPr lang="fr-FR" sz="24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Med</a:t>
            </a:r>
            <a:r>
              <a:rPr lang="fr-FR" sz="2400" b="1" i="1" dirty="0">
                <a:solidFill>
                  <a:srgbClr val="00E8FF"/>
                </a:solidFill>
                <a:cs typeface="Times New Roman" panose="02020603050405020304" pitchFamily="18" charset="0"/>
              </a:rPr>
              <a:t>4</a:t>
            </a:r>
            <a:r>
              <a:rPr lang="fr-FR" sz="24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Age</a:t>
            </a:r>
          </a:p>
        </p:txBody>
      </p:sp>
      <p:sp>
        <p:nvSpPr>
          <p:cNvPr id="26" name="Espace réservé du numéro de diapositive 2">
            <a:extLst>
              <a:ext uri="{FF2B5EF4-FFF2-40B4-BE49-F238E27FC236}">
                <a16:creationId xmlns:a16="http://schemas.microsoft.com/office/drawing/2014/main" id="{7983F1F0-2516-4CA3-B1E8-CE68E2D33A3D}"/>
              </a:ext>
            </a:extLst>
          </p:cNvPr>
          <p:cNvSpPr txBox="1">
            <a:spLocks/>
          </p:cNvSpPr>
          <p:nvPr/>
        </p:nvSpPr>
        <p:spPr>
          <a:xfrm>
            <a:off x="10825930" y="6223702"/>
            <a:ext cx="570728" cy="31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53C2796D-F1AF-43E0-861D-D5BAFD8897FC}" type="slidenum">
              <a:rPr lang="en-US" sz="1100" smtClean="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 sz="1100" dirty="0">
              <a:solidFill>
                <a:srgbClr val="898989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442E088-3536-432A-BB92-E740ECC7A2D3}"/>
              </a:ext>
            </a:extLst>
          </p:cNvPr>
          <p:cNvSpPr txBox="1"/>
          <p:nvPr/>
        </p:nvSpPr>
        <p:spPr>
          <a:xfrm>
            <a:off x="770146" y="835870"/>
            <a:ext cx="100557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éléments attendus portent principalement sur :</a:t>
            </a:r>
          </a:p>
          <a:p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 partenaire institutionnel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Stade de maturité de la relation: en cours d’aboutissement, contrat signé…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Rôle et responsabilités dans le projet</a:t>
            </a:r>
          </a:p>
          <a:p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Les autres partenaires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Stade de maturité de la relation: en cours d’aboutissement, contrat signé…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400" i="1" dirty="0">
                <a:solidFill>
                  <a:srgbClr val="381A0A"/>
                </a:solidFill>
                <a:cs typeface="Times New Roman" panose="02020603050405020304" pitchFamily="18" charset="0"/>
              </a:rPr>
              <a:t>Rôle et responsabilités dans le projet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48EC24F-D814-42EE-9FA4-4C9560B620DE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CBFCCEB-98E5-4C62-81E1-2B28F99B7009}"/>
                </a:ext>
              </a:extLst>
            </p:cNvPr>
            <p:cNvGrpSpPr/>
            <p:nvPr/>
          </p:nvGrpSpPr>
          <p:grpSpPr>
            <a:xfrm>
              <a:off x="9891225" y="0"/>
              <a:ext cx="2300775" cy="6858000"/>
              <a:chOff x="9891225" y="0"/>
              <a:chExt cx="2300775" cy="68580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7D87D27-87B4-4492-AE37-612673E7352D}"/>
                  </a:ext>
                </a:extLst>
              </p:cNvPr>
              <p:cNvSpPr/>
              <p:nvPr/>
            </p:nvSpPr>
            <p:spPr>
              <a:xfrm>
                <a:off x="10925658" y="0"/>
                <a:ext cx="1266342" cy="6858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B072400-F553-45DD-8D60-17AD4AAD855E}"/>
                  </a:ext>
                </a:extLst>
              </p:cNvPr>
              <p:cNvSpPr/>
              <p:nvPr/>
            </p:nvSpPr>
            <p:spPr>
              <a:xfrm>
                <a:off x="9891225" y="2502632"/>
                <a:ext cx="1912776" cy="1929506"/>
              </a:xfrm>
              <a:prstGeom prst="ellipse">
                <a:avLst/>
              </a:prstGeom>
              <a:solidFill>
                <a:srgbClr val="FFFFFF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3C7CF8DD-18FB-428B-9229-0A371FFD9D14}"/>
                  </a:ext>
                </a:extLst>
              </p:cNvPr>
              <p:cNvGrpSpPr/>
              <p:nvPr/>
            </p:nvGrpSpPr>
            <p:grpSpPr>
              <a:xfrm>
                <a:off x="9919055" y="3124829"/>
                <a:ext cx="1801130" cy="498221"/>
                <a:chOff x="6936752" y="5944313"/>
                <a:chExt cx="3177587" cy="791269"/>
              </a:xfrm>
            </p:grpSpPr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1D4D7D45-AD8F-4874-80E0-02B1441F2B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6752" y="6154154"/>
                  <a:ext cx="2030115" cy="581428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4B554CC6-0102-4A71-9A29-F6C1CEE9DB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91426" y="5944313"/>
                  <a:ext cx="1022913" cy="791267"/>
                </a:xfrm>
                <a:prstGeom prst="rect">
                  <a:avLst/>
                </a:prstGeom>
              </p:spPr>
            </p:pic>
          </p:grpSp>
        </p:grpSp>
        <p:sp>
          <p:nvSpPr>
            <p:cNvPr id="27" name="Espace réservé du numéro de diapositive 2">
              <a:extLst>
                <a:ext uri="{FF2B5EF4-FFF2-40B4-BE49-F238E27FC236}">
                  <a16:creationId xmlns:a16="http://schemas.microsoft.com/office/drawing/2014/main" id="{5F032110-DB87-47DA-9420-4ABEE2238B73}"/>
                </a:ext>
              </a:extLst>
            </p:cNvPr>
            <p:cNvSpPr txBox="1">
              <a:spLocks/>
            </p:cNvSpPr>
            <p:nvPr/>
          </p:nvSpPr>
          <p:spPr>
            <a:xfrm>
              <a:off x="10825930" y="6223702"/>
              <a:ext cx="570728" cy="3140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fld id="{53C2796D-F1AF-43E0-861D-D5BAFD8897FC}" type="slidenum">
                <a:rPr lang="en-US" sz="1100" smtClean="0">
                  <a:solidFill>
                    <a:srgbClr val="898989"/>
                  </a:solidFill>
                </a:rPr>
                <a:pPr>
                  <a:spcAft>
                    <a:spcPts val="600"/>
                  </a:spcAft>
                </a:pPr>
                <a:t>11</a:t>
              </a:fld>
              <a:endParaRPr lang="en-US" sz="1100" dirty="0">
                <a:solidFill>
                  <a:srgbClr val="898989"/>
                </a:solidFill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8AA07C79-E6BA-41B7-9DBC-F9EF21A99FED}"/>
              </a:ext>
            </a:extLst>
          </p:cNvPr>
          <p:cNvSpPr txBox="1"/>
          <p:nvPr/>
        </p:nvSpPr>
        <p:spPr>
          <a:xfrm>
            <a:off x="10442275" y="3688472"/>
            <a:ext cx="1005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400" b="1" dirty="0">
                <a:solidFill>
                  <a:schemeClr val="accent6"/>
                </a:solidFill>
              </a:rPr>
              <a:t>Slide …/2</a:t>
            </a:r>
          </a:p>
        </p:txBody>
      </p:sp>
    </p:spTree>
    <p:extLst>
      <p:ext uri="{BB962C8B-B14F-4D97-AF65-F5344CB8AC3E}">
        <p14:creationId xmlns:p14="http://schemas.microsoft.com/office/powerpoint/2010/main" val="3060995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20C341-D333-4F30-AA84-A1CB1BB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796D-F1AF-43E0-861D-D5BAFD8897FC}" type="slidenum">
              <a:rPr lang="en-US"/>
              <a:pPr/>
              <a:t>12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A2242-57C9-4D90-8C96-6FFF41FC9FE6}"/>
              </a:ext>
            </a:extLst>
          </p:cNvPr>
          <p:cNvSpPr/>
          <p:nvPr/>
        </p:nvSpPr>
        <p:spPr>
          <a:xfrm>
            <a:off x="-5165" y="6533554"/>
            <a:ext cx="10094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Med</a:t>
            </a:r>
            <a:r>
              <a:rPr lang="en-US" sz="900" b="1" i="1" dirty="0">
                <a:solidFill>
                  <a:srgbClr val="00E8FF"/>
                </a:solidFill>
                <a:latin typeface="Helvetica" panose="020B0500000000000000" pitchFamily="2" charset="0"/>
              </a:rPr>
              <a:t>4</a:t>
            </a:r>
            <a:r>
              <a:rPr lang="en-US" sz="900" b="1" i="1" dirty="0">
                <a:solidFill>
                  <a:srgbClr val="080808"/>
                </a:solidFill>
                <a:latin typeface="Helvetica" panose="020B0500000000000000" pitchFamily="2" charset="0"/>
              </a:rPr>
              <a:t>Age – Edition 2020</a:t>
            </a:r>
            <a:endParaRPr lang="fr-FR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96CCF-B9B3-4CB5-85B5-4AF9A7A0CF2B}"/>
              </a:ext>
            </a:extLst>
          </p:cNvPr>
          <p:cNvSpPr/>
          <p:nvPr/>
        </p:nvSpPr>
        <p:spPr>
          <a:xfrm>
            <a:off x="770146" y="302987"/>
            <a:ext cx="9318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9.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Calendrier de ré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lisation du projet </a:t>
            </a:r>
          </a:p>
        </p:txBody>
      </p:sp>
      <p:sp>
        <p:nvSpPr>
          <p:cNvPr id="26" name="Espace réservé du numéro de diapositive 2">
            <a:extLst>
              <a:ext uri="{FF2B5EF4-FFF2-40B4-BE49-F238E27FC236}">
                <a16:creationId xmlns:a16="http://schemas.microsoft.com/office/drawing/2014/main" id="{7983F1F0-2516-4CA3-B1E8-CE68E2D33A3D}"/>
              </a:ext>
            </a:extLst>
          </p:cNvPr>
          <p:cNvSpPr txBox="1">
            <a:spLocks/>
          </p:cNvSpPr>
          <p:nvPr/>
        </p:nvSpPr>
        <p:spPr>
          <a:xfrm>
            <a:off x="10825930" y="6223702"/>
            <a:ext cx="570728" cy="31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53C2796D-F1AF-43E0-861D-D5BAFD8897FC}" type="slidenum">
              <a:rPr lang="en-US" sz="1100" smtClean="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100" dirty="0">
              <a:solidFill>
                <a:srgbClr val="898989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442E088-3536-432A-BB92-E740ECC7A2D3}"/>
              </a:ext>
            </a:extLst>
          </p:cNvPr>
          <p:cNvSpPr txBox="1"/>
          <p:nvPr/>
        </p:nvSpPr>
        <p:spPr>
          <a:xfrm>
            <a:off x="770146" y="835870"/>
            <a:ext cx="10055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Insérer ici votre diagramme de Gantt simplifié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96631D4-506D-4452-B073-D0823DCA5DEE}"/>
              </a:ext>
            </a:extLst>
          </p:cNvPr>
          <p:cNvGrpSpPr/>
          <p:nvPr/>
        </p:nvGrpSpPr>
        <p:grpSpPr>
          <a:xfrm>
            <a:off x="9891225" y="0"/>
            <a:ext cx="2300775" cy="6858000"/>
            <a:chOff x="9891225" y="0"/>
            <a:chExt cx="2300775" cy="685800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9331F0D7-3864-4F96-89CA-EE995ECD6B88}"/>
                </a:ext>
              </a:extLst>
            </p:cNvPr>
            <p:cNvGrpSpPr/>
            <p:nvPr/>
          </p:nvGrpSpPr>
          <p:grpSpPr>
            <a:xfrm>
              <a:off x="9891225" y="0"/>
              <a:ext cx="2300775" cy="6858000"/>
              <a:chOff x="9891225" y="0"/>
              <a:chExt cx="2300775" cy="6858000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D7D5FB3-2F0A-4C23-8E21-74DD8CA08073}"/>
                  </a:ext>
                </a:extLst>
              </p:cNvPr>
              <p:cNvSpPr/>
              <p:nvPr/>
            </p:nvSpPr>
            <p:spPr>
              <a:xfrm>
                <a:off x="10925658" y="0"/>
                <a:ext cx="1266342" cy="6858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9870C200-9668-440C-A55B-243946D30E6E}"/>
                  </a:ext>
                </a:extLst>
              </p:cNvPr>
              <p:cNvSpPr/>
              <p:nvPr/>
            </p:nvSpPr>
            <p:spPr>
              <a:xfrm>
                <a:off x="9891225" y="2502632"/>
                <a:ext cx="1912776" cy="1929506"/>
              </a:xfrm>
              <a:prstGeom prst="ellipse">
                <a:avLst/>
              </a:prstGeom>
              <a:solidFill>
                <a:srgbClr val="FFFFFF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E190BF2C-448C-4C2F-B399-B1BD5BCC831B}"/>
                  </a:ext>
                </a:extLst>
              </p:cNvPr>
              <p:cNvGrpSpPr/>
              <p:nvPr/>
            </p:nvGrpSpPr>
            <p:grpSpPr>
              <a:xfrm>
                <a:off x="9919055" y="3124829"/>
                <a:ext cx="1801130" cy="498221"/>
                <a:chOff x="6936752" y="5944313"/>
                <a:chExt cx="3177587" cy="791269"/>
              </a:xfrm>
            </p:grpSpPr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AFE64234-B1E4-4CCD-B994-AB9FC9B725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6752" y="6154154"/>
                  <a:ext cx="2030115" cy="581428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5A34EC1A-B50C-402A-BB0D-0242406364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91426" y="5944313"/>
                  <a:ext cx="1022913" cy="791267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Espace réservé du numéro de diapositive 2">
              <a:extLst>
                <a:ext uri="{FF2B5EF4-FFF2-40B4-BE49-F238E27FC236}">
                  <a16:creationId xmlns:a16="http://schemas.microsoft.com/office/drawing/2014/main" id="{0F848CFE-AEB1-432F-A0D2-FED64D4EA285}"/>
                </a:ext>
              </a:extLst>
            </p:cNvPr>
            <p:cNvSpPr txBox="1">
              <a:spLocks/>
            </p:cNvSpPr>
            <p:nvPr/>
          </p:nvSpPr>
          <p:spPr>
            <a:xfrm>
              <a:off x="10825930" y="6223702"/>
              <a:ext cx="570728" cy="3140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fld id="{53C2796D-F1AF-43E0-861D-D5BAFD8897FC}" type="slidenum">
                <a:rPr lang="en-US" sz="1100" smtClean="0">
                  <a:solidFill>
                    <a:srgbClr val="898989"/>
                  </a:solidFill>
                </a:rPr>
                <a:pPr>
                  <a:spcAft>
                    <a:spcPts val="600"/>
                  </a:spcAft>
                </a:pPr>
                <a:t>12</a:t>
              </a:fld>
              <a:endParaRPr lang="en-US" sz="1100" dirty="0">
                <a:solidFill>
                  <a:srgbClr val="898989"/>
                </a:solidFill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E9AF7834-91B5-4106-9A9D-226A7AAA8420}"/>
              </a:ext>
            </a:extLst>
          </p:cNvPr>
          <p:cNvSpPr txBox="1"/>
          <p:nvPr/>
        </p:nvSpPr>
        <p:spPr>
          <a:xfrm>
            <a:off x="10442275" y="3688472"/>
            <a:ext cx="1005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400" b="1" dirty="0">
                <a:solidFill>
                  <a:schemeClr val="accent6"/>
                </a:solidFill>
              </a:rPr>
              <a:t>Slide 1/1</a:t>
            </a:r>
          </a:p>
        </p:txBody>
      </p:sp>
    </p:spTree>
    <p:extLst>
      <p:ext uri="{BB962C8B-B14F-4D97-AF65-F5344CB8AC3E}">
        <p14:creationId xmlns:p14="http://schemas.microsoft.com/office/powerpoint/2010/main" val="402843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74FC27C-7B04-464A-98FE-DE2595A23C1B}"/>
              </a:ext>
            </a:extLst>
          </p:cNvPr>
          <p:cNvSpPr txBox="1"/>
          <p:nvPr/>
        </p:nvSpPr>
        <p:spPr>
          <a:xfrm>
            <a:off x="7658841" y="679731"/>
            <a:ext cx="3951414" cy="30711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000" kern="1200" cap="all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2F98E8C-0E17-4949-BBFE-CD15D563B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198519"/>
              </p:ext>
            </p:extLst>
          </p:nvPr>
        </p:nvGraphicFramePr>
        <p:xfrm>
          <a:off x="590784" y="838585"/>
          <a:ext cx="10717333" cy="5749092"/>
        </p:xfrm>
        <a:graphic>
          <a:graphicData uri="http://schemas.openxmlformats.org/drawingml/2006/table">
            <a:tbl>
              <a:tblPr firstRow="1" bandRow="1">
                <a:noFill/>
                <a:tableStyleId>{9D7B26C5-4107-4FEC-AEDC-1716B250A1EF}</a:tableStyleId>
              </a:tblPr>
              <a:tblGrid>
                <a:gridCol w="3896810">
                  <a:extLst>
                    <a:ext uri="{9D8B030D-6E8A-4147-A177-3AD203B41FA5}">
                      <a16:colId xmlns:a16="http://schemas.microsoft.com/office/drawing/2014/main" val="1391509604"/>
                    </a:ext>
                  </a:extLst>
                </a:gridCol>
                <a:gridCol w="1941341">
                  <a:extLst>
                    <a:ext uri="{9D8B030D-6E8A-4147-A177-3AD203B41FA5}">
                      <a16:colId xmlns:a16="http://schemas.microsoft.com/office/drawing/2014/main" val="176830492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3181509410"/>
                    </a:ext>
                  </a:extLst>
                </a:gridCol>
                <a:gridCol w="1663633">
                  <a:extLst>
                    <a:ext uri="{9D8B030D-6E8A-4147-A177-3AD203B41FA5}">
                      <a16:colId xmlns:a16="http://schemas.microsoft.com/office/drawing/2014/main" val="2945772281"/>
                    </a:ext>
                  </a:extLst>
                </a:gridCol>
                <a:gridCol w="1527426">
                  <a:extLst>
                    <a:ext uri="{9D8B030D-6E8A-4147-A177-3AD203B41FA5}">
                      <a16:colId xmlns:a16="http://schemas.microsoft.com/office/drawing/2014/main" val="3195121043"/>
                    </a:ext>
                  </a:extLst>
                </a:gridCol>
              </a:tblGrid>
              <a:tr h="5119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cap="all" spc="15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préciser la période d'un exercice : </a:t>
                      </a:r>
                      <a:endParaRPr lang="fr-FR" sz="1200" b="1" i="1" u="none" strike="noStrike" cap="all" spc="150" dirty="0">
                        <a:solidFill>
                          <a:schemeClr val="lt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1" i="1" u="none" strike="noStrike" cap="all" spc="150" dirty="0">
                        <a:solidFill>
                          <a:schemeClr val="lt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1" i="1" u="none" strike="noStrike" cap="all" spc="150" dirty="0">
                        <a:solidFill>
                          <a:schemeClr val="lt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cap="all" spc="150" dirty="0">
                        <a:solidFill>
                          <a:schemeClr val="lt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738582"/>
                  </a:ext>
                </a:extLst>
              </a:tr>
              <a:tr h="49766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Montant (en €)</a:t>
                      </a:r>
                      <a:endParaRPr lang="fr-FR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Exercice en cours</a:t>
                      </a:r>
                      <a:endParaRPr lang="fr-FR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Exercice N+1</a:t>
                      </a:r>
                      <a:endParaRPr lang="fr-FR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Exercice N+2</a:t>
                      </a:r>
                      <a:endParaRPr lang="fr-FR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Exercice N+3</a:t>
                      </a:r>
                      <a:endParaRPr lang="fr-FR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785021"/>
                  </a:ext>
                </a:extLst>
              </a:tr>
              <a:tr h="3480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600" b="1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BILAN</a:t>
                      </a:r>
                      <a:endParaRPr lang="fr-FR" sz="16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24121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Capital social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773373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Capitaux propres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8289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Endettements externes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893614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927691"/>
                  </a:ext>
                </a:extLst>
              </a:tr>
              <a:tr h="3480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600" b="1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COMPTES DE RESULTATS</a:t>
                      </a:r>
                      <a:endParaRPr lang="fr-FR" sz="16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545446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Chiffres d'affaires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864868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Subvention d'exploitation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630366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Charges de personnel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120634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Résultat d'exploitation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4523501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Résultat net 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12357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320746"/>
                  </a:ext>
                </a:extLst>
              </a:tr>
              <a:tr h="348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Capacité d'autofinancement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u="none" strike="noStrike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6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369" marR="60369" marT="60369" marB="603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055929"/>
                  </a:ext>
                </a:extLst>
              </a:tr>
            </a:tbl>
          </a:graphicData>
        </a:graphic>
      </p:graphicFrame>
      <p:sp>
        <p:nvSpPr>
          <p:cNvPr id="67" name="Rectangle 66">
            <a:extLst>
              <a:ext uri="{FF2B5EF4-FFF2-40B4-BE49-F238E27FC236}">
                <a16:creationId xmlns:a16="http://schemas.microsoft.com/office/drawing/2014/main" id="{7EED9E11-908C-4F80-944B-6135FEE99122}"/>
              </a:ext>
            </a:extLst>
          </p:cNvPr>
          <p:cNvSpPr/>
          <p:nvPr/>
        </p:nvSpPr>
        <p:spPr>
          <a:xfrm>
            <a:off x="770146" y="302987"/>
            <a:ext cx="9318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F078"/>
                </a:solidFill>
                <a:cs typeface="Times New Roman" panose="02020603050405020304" pitchFamily="18" charset="0"/>
              </a:rPr>
              <a:t>10. </a:t>
            </a:r>
            <a:r>
              <a:rPr lang="fr-FR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Données fin</a:t>
            </a:r>
            <a:r>
              <a:rPr lang="fr-FR" sz="2400" b="1" dirty="0">
                <a:solidFill>
                  <a:srgbClr val="00E8FF"/>
                </a:solidFill>
                <a:cs typeface="Times New Roman" panose="02020603050405020304" pitchFamily="18" charset="0"/>
              </a:rPr>
              <a:t>a</a:t>
            </a:r>
            <a:r>
              <a:rPr lang="fr-FR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ncières de l’entreprise (1/1)</a:t>
            </a:r>
          </a:p>
        </p:txBody>
      </p:sp>
    </p:spTree>
    <p:extLst>
      <p:ext uri="{BB962C8B-B14F-4D97-AF65-F5344CB8AC3E}">
        <p14:creationId xmlns:p14="http://schemas.microsoft.com/office/powerpoint/2010/main" val="672762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ZoneTexte 56">
            <a:extLst>
              <a:ext uri="{FF2B5EF4-FFF2-40B4-BE49-F238E27FC236}">
                <a16:creationId xmlns:a16="http://schemas.microsoft.com/office/drawing/2014/main" id="{4BAB7C10-F0BB-4F4F-B91D-D2C0A342223D}"/>
              </a:ext>
            </a:extLst>
          </p:cNvPr>
          <p:cNvSpPr txBox="1"/>
          <p:nvPr/>
        </p:nvSpPr>
        <p:spPr>
          <a:xfrm>
            <a:off x="8325852" y="1118937"/>
            <a:ext cx="3404937" cy="2683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4FC27C-7B04-464A-98FE-DE2595A23C1B}"/>
              </a:ext>
            </a:extLst>
          </p:cNvPr>
          <p:cNvSpPr txBox="1"/>
          <p:nvPr/>
        </p:nvSpPr>
        <p:spPr>
          <a:xfrm>
            <a:off x="7658841" y="679731"/>
            <a:ext cx="3951414" cy="30711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000" kern="1200" cap="all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EED9E11-908C-4F80-944B-6135FEE99122}"/>
              </a:ext>
            </a:extLst>
          </p:cNvPr>
          <p:cNvSpPr/>
          <p:nvPr/>
        </p:nvSpPr>
        <p:spPr>
          <a:xfrm>
            <a:off x="770146" y="302987"/>
            <a:ext cx="9318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FF00"/>
                </a:solidFill>
                <a:cs typeface="Times New Roman" panose="02020603050405020304" pitchFamily="18" charset="0"/>
              </a:rPr>
              <a:t>11.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Budget du projet candidat à </a:t>
            </a:r>
            <a:r>
              <a:rPr lang="fr-FR" sz="24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Med</a:t>
            </a:r>
            <a:r>
              <a:rPr lang="fr-FR" sz="2400" b="1" i="1" dirty="0">
                <a:solidFill>
                  <a:srgbClr val="00E8FF"/>
                </a:solidFill>
                <a:cs typeface="Times New Roman" panose="02020603050405020304" pitchFamily="18" charset="0"/>
              </a:rPr>
              <a:t>4</a:t>
            </a:r>
            <a:r>
              <a:rPr lang="fr-FR" sz="2400" b="1" i="1" dirty="0">
                <a:solidFill>
                  <a:srgbClr val="381A0A"/>
                </a:solidFill>
                <a:cs typeface="Times New Roman" panose="02020603050405020304" pitchFamily="18" charset="0"/>
              </a:rPr>
              <a:t>Age </a:t>
            </a:r>
            <a:r>
              <a:rPr lang="fr-FR" sz="2400" b="1" dirty="0">
                <a:solidFill>
                  <a:srgbClr val="381A0A"/>
                </a:solidFill>
                <a:cs typeface="Times New Roman" panose="02020603050405020304" pitchFamily="18" charset="0"/>
              </a:rPr>
              <a:t>(1/1)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831153F-DAD1-4CAD-8576-D2E4FF445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202993"/>
              </p:ext>
            </p:extLst>
          </p:nvPr>
        </p:nvGraphicFramePr>
        <p:xfrm>
          <a:off x="158619" y="894736"/>
          <a:ext cx="11853584" cy="5732939"/>
        </p:xfrm>
        <a:graphic>
          <a:graphicData uri="http://schemas.openxmlformats.org/drawingml/2006/table">
            <a:tbl>
              <a:tblPr/>
              <a:tblGrid>
                <a:gridCol w="3097764">
                  <a:extLst>
                    <a:ext uri="{9D8B030D-6E8A-4147-A177-3AD203B41FA5}">
                      <a16:colId xmlns:a16="http://schemas.microsoft.com/office/drawing/2014/main" val="2032664469"/>
                    </a:ext>
                  </a:extLst>
                </a:gridCol>
                <a:gridCol w="5253256">
                  <a:extLst>
                    <a:ext uri="{9D8B030D-6E8A-4147-A177-3AD203B41FA5}">
                      <a16:colId xmlns:a16="http://schemas.microsoft.com/office/drawing/2014/main" val="560984550"/>
                    </a:ext>
                  </a:extLst>
                </a:gridCol>
                <a:gridCol w="3502564">
                  <a:extLst>
                    <a:ext uri="{9D8B030D-6E8A-4147-A177-3AD203B41FA5}">
                      <a16:colId xmlns:a16="http://schemas.microsoft.com/office/drawing/2014/main" val="4135417881"/>
                    </a:ext>
                  </a:extLst>
                </a:gridCol>
              </a:tblGrid>
              <a:tr h="18781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636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Durée en mois: …..... (18 maxi)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63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91463704"/>
                  </a:ext>
                </a:extLst>
              </a:tr>
              <a:tr h="22700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montant en €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0550276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PRODUITS</a:t>
                      </a:r>
                    </a:p>
                  </a:txBody>
                  <a:tcPr marL="6984" marR="6984" marT="6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chemeClr val="accent3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>
                          <a:solidFill>
                            <a:schemeClr val="accent3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1100" b="1" i="0" u="none" strike="noStrike" dirty="0">
                        <a:solidFill>
                          <a:schemeClr val="accent3">
                            <a:lumMod val="9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18118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Aide AG2R LA MONDIALE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E8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806983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Co-financeur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 (1)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E8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980056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Co-financeur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 (1)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E8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2611791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Co-financeur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 (1)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E8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818898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Co-financeur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 (1)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E8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715428"/>
                  </a:ext>
                </a:extLst>
              </a:tr>
              <a:tr h="21952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Co-financeur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 (1)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E8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35115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Sous-total produits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450466"/>
                  </a:ext>
                </a:extLst>
              </a:tr>
              <a:tr h="17273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95058492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CHARGES</a:t>
                      </a:r>
                    </a:p>
                  </a:txBody>
                  <a:tcPr marL="6984" marR="6984" marT="6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48306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de personnel: 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 de jours hommes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montant en €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7662781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cadres, ingénieurs, docteurs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7769426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techniciens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0236148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autres (à préciser)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9479904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consommables (préciser) (2):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6111562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2374843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775414"/>
                  </a:ext>
                </a:extLst>
              </a:tr>
              <a:tr h="27422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sous-traitantes, partenaires externes (préciser) (2):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 du prestataire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8656775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 1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prestataire associé</a:t>
                      </a:r>
                      <a:endParaRPr lang="fr-F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0808396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 2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prestataire associé</a:t>
                      </a:r>
                      <a:endParaRPr lang="fr-F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2273905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 3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prestataire associé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0841927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 4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prestataire associé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9592661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 5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prestataire associé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7500631"/>
                  </a:ext>
                </a:extLst>
              </a:tr>
              <a:tr h="17273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autres (préciser) (2):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prestataire associé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8967888"/>
                  </a:ext>
                </a:extLst>
              </a:tr>
              <a:tr h="17911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 1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prestataire associé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45817048"/>
                  </a:ext>
                </a:extLst>
              </a:tr>
              <a:tr h="37214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 2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prestataire associé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5334936"/>
                  </a:ext>
                </a:extLst>
              </a:tr>
              <a:tr h="195804">
                <a:tc rowSpan="2" gridSpan="2">
                  <a:txBody>
                    <a:bodyPr/>
                    <a:lstStyle/>
                    <a:p>
                      <a:pPr algn="r" fontAlgn="ctr"/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Sous-total charges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94545"/>
                  </a:ext>
                </a:extLst>
              </a:tr>
              <a:tr h="172734">
                <a:tc gridSpan="2" vMerge="1"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4" marR="6984" marT="6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884776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BEC385B5-E747-4161-B16B-706300AD7A1A}"/>
              </a:ext>
            </a:extLst>
          </p:cNvPr>
          <p:cNvSpPr/>
          <p:nvPr/>
        </p:nvSpPr>
        <p:spPr>
          <a:xfrm>
            <a:off x="8188252" y="159205"/>
            <a:ext cx="38239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fr-FR" sz="1100" dirty="0">
                <a:cs typeface="Arial" panose="020B0604020202020204" pitchFamily="34" charset="0"/>
              </a:rPr>
              <a:t>précisez le type de cofinancement (autofinancement, emprunt, subvention…) et la structure</a:t>
            </a:r>
          </a:p>
          <a:p>
            <a:pPr marL="342900" indent="-342900">
              <a:buAutoNum type="arabicParenBoth"/>
            </a:pPr>
            <a:r>
              <a:rPr lang="fr-FR" sz="1100" dirty="0">
                <a:cs typeface="Arial" panose="020B0604020202020204" pitchFamily="34" charset="0"/>
              </a:rPr>
              <a:t>Vous pouvez ajouter des lignes au besoin</a:t>
            </a:r>
          </a:p>
        </p:txBody>
      </p:sp>
    </p:spTree>
    <p:extLst>
      <p:ext uri="{BB962C8B-B14F-4D97-AF65-F5344CB8AC3E}">
        <p14:creationId xmlns:p14="http://schemas.microsoft.com/office/powerpoint/2010/main" val="3416252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9">
      <a:dk1>
        <a:sysClr val="windowText" lastClr="000000"/>
      </a:dk1>
      <a:lt1>
        <a:sysClr val="window" lastClr="FFFFFF"/>
      </a:lt1>
      <a:dk2>
        <a:srgbClr val="371A0A"/>
      </a:dk2>
      <a:lt2>
        <a:srgbClr val="F2F2F2"/>
      </a:lt2>
      <a:accent1>
        <a:srgbClr val="00E8FF"/>
      </a:accent1>
      <a:accent2>
        <a:srgbClr val="FFF078"/>
      </a:accent2>
      <a:accent3>
        <a:srgbClr val="F2F2F2"/>
      </a:accent3>
      <a:accent4>
        <a:srgbClr val="FFC000"/>
      </a:accent4>
      <a:accent5>
        <a:srgbClr val="00E8FF"/>
      </a:accent5>
      <a:accent6>
        <a:srgbClr val="371A0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ppt/theme/themeOverride2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ppt/theme/themeOverride3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ppt/theme/themeOverride4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ppt/theme/themeOverride5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ppt/theme/themeOverride6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ppt/theme/themeOverride7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ppt/theme/themeOverride8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ppt/theme/themeOverride9.xml><?xml version="1.0" encoding="utf-8"?>
<a:themeOverride xmlns:a="http://schemas.openxmlformats.org/drawingml/2006/main">
  <a:clrScheme name="Personnalisé 4">
    <a:dk1>
      <a:srgbClr val="F2F2F2"/>
    </a:dk1>
    <a:lt1>
      <a:srgbClr val="FFF078"/>
    </a:lt1>
    <a:dk2>
      <a:srgbClr val="F2F2F2"/>
    </a:dk2>
    <a:lt2>
      <a:srgbClr val="FFF078"/>
    </a:lt2>
    <a:accent1>
      <a:srgbClr val="371A0A"/>
    </a:accent1>
    <a:accent2>
      <a:srgbClr val="00E8FF"/>
    </a:accent2>
    <a:accent3>
      <a:srgbClr val="F2F2F2"/>
    </a:accent3>
    <a:accent4>
      <a:srgbClr val="FFF078"/>
    </a:accent4>
    <a:accent5>
      <a:srgbClr val="F2F2F2"/>
    </a:accent5>
    <a:accent6>
      <a:srgbClr val="371A0A"/>
    </a:accent6>
    <a:hlink>
      <a:srgbClr val="00E8FF"/>
    </a:hlink>
    <a:folHlink>
      <a:srgbClr val="371A0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1096</Words>
  <Application>Microsoft Office PowerPoint</Application>
  <PresentationFormat>Grand écran</PresentationFormat>
  <Paragraphs>263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Linda HAOUCINE</dc:creator>
  <cp:lastModifiedBy>utilisateur</cp:lastModifiedBy>
  <cp:revision>18</cp:revision>
  <dcterms:created xsi:type="dcterms:W3CDTF">2020-03-23T09:44:43Z</dcterms:created>
  <dcterms:modified xsi:type="dcterms:W3CDTF">2020-04-01T13:11:48Z</dcterms:modified>
</cp:coreProperties>
</file>